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96" r:id="rId4"/>
  </p:sldMasterIdLst>
  <p:notesMasterIdLst>
    <p:notesMasterId r:id="rId15"/>
  </p:notesMasterIdLst>
  <p:sldIdLst>
    <p:sldId id="318" r:id="rId5"/>
    <p:sldId id="319" r:id="rId6"/>
    <p:sldId id="327" r:id="rId7"/>
    <p:sldId id="325" r:id="rId8"/>
    <p:sldId id="330" r:id="rId9"/>
    <p:sldId id="333" r:id="rId10"/>
    <p:sldId id="334" r:id="rId11"/>
    <p:sldId id="322" r:id="rId12"/>
    <p:sldId id="332" r:id="rId13"/>
    <p:sldId id="292" r:id="rId14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884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3F8F74"/>
    <a:srgbClr val="1D4336"/>
    <a:srgbClr val="E1F7D9"/>
    <a:srgbClr val="FFFFFF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118" d="100"/>
          <a:sy n="118" d="100"/>
        </p:scale>
        <p:origin x="-1434" y="192"/>
      </p:cViewPr>
      <p:guideLst>
        <p:guide orient="horz" pos="388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5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5A3C24-FBEA-46FA-82D6-A51E30667179}" type="datetimeFigureOut">
              <a:rPr lang="ru-RU" smtClean="0"/>
              <a:pPr/>
              <a:t>13.12.2017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8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30092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5" y="9430092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3F47D1-4414-4AF0-B9E0-5295C2003A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08353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3F47D1-4414-4AF0-B9E0-5295C2003A07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127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3F47D1-4414-4AF0-B9E0-5295C2003A07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44100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3F47D1-4414-4AF0-B9E0-5295C2003A07}" type="slidenum">
              <a:rPr lang="ru-RU" smtClean="0">
                <a:solidFill>
                  <a:prstClr val="black"/>
                </a:solidFill>
              </a:rPr>
              <a:pPr/>
              <a:t>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43022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3F47D1-4414-4AF0-B9E0-5295C2003A07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5636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3F47D1-4414-4AF0-B9E0-5295C2003A07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14237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3F47D1-4414-4AF0-B9E0-5295C2003A07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8595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3F47D1-4414-4AF0-B9E0-5295C2003A07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5967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3F47D1-4414-4AF0-B9E0-5295C2003A07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91607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165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330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495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661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826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991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2157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532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64510-0252-45FB-9292-17DA19246ADD}" type="datetime1">
              <a:rPr lang="ru-RU" smtClean="0"/>
              <a:pPr/>
              <a:t>13.12.2017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DC80-0BD5-485E-A2E4-A1FCEF0C5E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50247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881B8-C32E-4D6A-8299-2F76B6D7AF7B}" type="datetime1">
              <a:rPr lang="ru-RU" smtClean="0"/>
              <a:pPr/>
              <a:t>13.12.2017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DC80-0BD5-485E-A2E4-A1FCEF0C5E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2794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42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1" y="274642"/>
            <a:ext cx="65341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6F7BA-3B59-4CC8-94AA-12BA61349063}" type="datetime1">
              <a:rPr lang="ru-RU" smtClean="0"/>
              <a:pPr/>
              <a:t>13.12.2017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DC80-0BD5-485E-A2E4-A1FCEF0C5E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66251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4"/>
          <p:cNvSpPr/>
          <p:nvPr userDrawn="1"/>
        </p:nvSpPr>
        <p:spPr>
          <a:xfrm>
            <a:off x="1780306" y="260651"/>
            <a:ext cx="7363695" cy="542887"/>
          </a:xfrm>
          <a:custGeom>
            <a:avLst/>
            <a:gdLst>
              <a:gd name="connsiteX0" fmla="*/ 0 w 7977336"/>
              <a:gd name="connsiteY0" fmla="*/ 0 h 542887"/>
              <a:gd name="connsiteX1" fmla="*/ 7977336 w 7977336"/>
              <a:gd name="connsiteY1" fmla="*/ 0 h 542887"/>
              <a:gd name="connsiteX2" fmla="*/ 7977336 w 7977336"/>
              <a:gd name="connsiteY2" fmla="*/ 542887 h 542887"/>
              <a:gd name="connsiteX3" fmla="*/ 0 w 7977336"/>
              <a:gd name="connsiteY3" fmla="*/ 542887 h 542887"/>
              <a:gd name="connsiteX4" fmla="*/ 0 w 7977336"/>
              <a:gd name="connsiteY4" fmla="*/ 0 h 542887"/>
              <a:gd name="connsiteX0" fmla="*/ 171450 w 7977336"/>
              <a:gd name="connsiteY0" fmla="*/ 0 h 542887"/>
              <a:gd name="connsiteX1" fmla="*/ 7977336 w 7977336"/>
              <a:gd name="connsiteY1" fmla="*/ 0 h 542887"/>
              <a:gd name="connsiteX2" fmla="*/ 7977336 w 7977336"/>
              <a:gd name="connsiteY2" fmla="*/ 542887 h 542887"/>
              <a:gd name="connsiteX3" fmla="*/ 0 w 7977336"/>
              <a:gd name="connsiteY3" fmla="*/ 542887 h 542887"/>
              <a:gd name="connsiteX4" fmla="*/ 171450 w 7977336"/>
              <a:gd name="connsiteY4" fmla="*/ 0 h 542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77336" h="542887">
                <a:moveTo>
                  <a:pt x="171450" y="0"/>
                </a:moveTo>
                <a:lnTo>
                  <a:pt x="7977336" y="0"/>
                </a:lnTo>
                <a:lnTo>
                  <a:pt x="7977336" y="542887"/>
                </a:lnTo>
                <a:lnTo>
                  <a:pt x="0" y="542887"/>
                </a:lnTo>
                <a:lnTo>
                  <a:pt x="171450" y="0"/>
                </a:lnTo>
                <a:close/>
              </a:path>
            </a:pathLst>
          </a:custGeom>
          <a:gradFill>
            <a:gsLst>
              <a:gs pos="0">
                <a:srgbClr val="00B050"/>
              </a:gs>
              <a:gs pos="100000">
                <a:srgbClr val="3F8F74"/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24619">
              <a:defRPr/>
            </a:pPr>
            <a:r>
              <a:rPr lang="ru-RU" sz="1177" b="1" dirty="0" smtClean="0">
                <a:solidFill>
                  <a:prstClr val="white"/>
                </a:solidFill>
              </a:rPr>
              <a:t> </a:t>
            </a:r>
            <a:endParaRPr lang="ru-RU" sz="1177" b="1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13243" y="260648"/>
            <a:ext cx="6912768" cy="542888"/>
          </a:xfrm>
        </p:spPr>
        <p:txBody>
          <a:bodyPr>
            <a:normAutofit/>
          </a:bodyPr>
          <a:lstStyle>
            <a:lvl1pPr algn="l">
              <a:defRPr sz="1177">
                <a:solidFill>
                  <a:srgbClr val="FFFFFF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64510-0252-45FB-9292-17DA19246AD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41112" y="6492878"/>
            <a:ext cx="384307" cy="365125"/>
          </a:xfrm>
        </p:spPr>
        <p:txBody>
          <a:bodyPr/>
          <a:lstStyle/>
          <a:p>
            <a:fld id="{68F5DC80-0BD5-485E-A2E4-A1FCEF0C5E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she_nv\Desktop\Logo-fond_no_backgraund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586" y="296655"/>
            <a:ext cx="1149079" cy="4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 userDrawn="1"/>
        </p:nvSpPr>
        <p:spPr>
          <a:xfrm>
            <a:off x="8693075" y="6525344"/>
            <a:ext cx="42202" cy="28803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47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7210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47ADB-387B-421C-94BB-08A854F3A1A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DC80-0BD5-485E-A2E4-A1FCEF0C5E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6053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2769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385">
                <a:solidFill>
                  <a:schemeClr val="tx1">
                    <a:tint val="75000"/>
                  </a:schemeClr>
                </a:solidFill>
              </a:defRPr>
            </a:lvl1pPr>
            <a:lvl2pPr marL="316531" indent="0">
              <a:buNone/>
              <a:defRPr sz="1247">
                <a:solidFill>
                  <a:schemeClr val="tx1">
                    <a:tint val="75000"/>
                  </a:schemeClr>
                </a:solidFill>
              </a:defRPr>
            </a:lvl2pPr>
            <a:lvl3pPr marL="633062" indent="0">
              <a:buNone/>
              <a:defRPr sz="1108">
                <a:solidFill>
                  <a:schemeClr val="tx1">
                    <a:tint val="75000"/>
                  </a:schemeClr>
                </a:solidFill>
              </a:defRPr>
            </a:lvl3pPr>
            <a:lvl4pPr marL="949593" indent="0">
              <a:buNone/>
              <a:defRPr sz="969">
                <a:solidFill>
                  <a:schemeClr val="tx1">
                    <a:tint val="75000"/>
                  </a:schemeClr>
                </a:solidFill>
              </a:defRPr>
            </a:lvl4pPr>
            <a:lvl5pPr marL="1266124" indent="0">
              <a:buNone/>
              <a:defRPr sz="969">
                <a:solidFill>
                  <a:schemeClr val="tx1">
                    <a:tint val="75000"/>
                  </a:schemeClr>
                </a:solidFill>
              </a:defRPr>
            </a:lvl5pPr>
            <a:lvl6pPr marL="1582655" indent="0">
              <a:buNone/>
              <a:defRPr sz="969">
                <a:solidFill>
                  <a:schemeClr val="tx1">
                    <a:tint val="75000"/>
                  </a:schemeClr>
                </a:solidFill>
              </a:defRPr>
            </a:lvl6pPr>
            <a:lvl7pPr marL="1899186" indent="0">
              <a:buNone/>
              <a:defRPr sz="969">
                <a:solidFill>
                  <a:schemeClr val="tx1">
                    <a:tint val="75000"/>
                  </a:schemeClr>
                </a:solidFill>
              </a:defRPr>
            </a:lvl7pPr>
            <a:lvl8pPr marL="2215717" indent="0">
              <a:buNone/>
              <a:defRPr sz="969">
                <a:solidFill>
                  <a:schemeClr val="tx1">
                    <a:tint val="75000"/>
                  </a:schemeClr>
                </a:solidFill>
              </a:defRPr>
            </a:lvl8pPr>
            <a:lvl9pPr marL="2532248" indent="0">
              <a:buNone/>
              <a:defRPr sz="96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E915C-EAEE-440A-9E13-22A221B0860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DC80-0BD5-485E-A2E4-A1FCEF0C5E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65835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95300" y="1600204"/>
            <a:ext cx="4381500" cy="4525963"/>
          </a:xfrm>
        </p:spPr>
        <p:txBody>
          <a:bodyPr/>
          <a:lstStyle>
            <a:lvl1pPr>
              <a:defRPr sz="1939"/>
            </a:lvl1pPr>
            <a:lvl2pPr>
              <a:defRPr sz="1661"/>
            </a:lvl2pPr>
            <a:lvl3pPr>
              <a:defRPr sz="1385"/>
            </a:lvl3pPr>
            <a:lvl4pPr>
              <a:defRPr sz="1247"/>
            </a:lvl4pPr>
            <a:lvl5pPr>
              <a:defRPr sz="1247"/>
            </a:lvl5pPr>
            <a:lvl6pPr>
              <a:defRPr sz="1247"/>
            </a:lvl6pPr>
            <a:lvl7pPr>
              <a:defRPr sz="1247"/>
            </a:lvl7pPr>
            <a:lvl8pPr>
              <a:defRPr sz="1247"/>
            </a:lvl8pPr>
            <a:lvl9pPr>
              <a:defRPr sz="124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29200" y="1600204"/>
            <a:ext cx="4381500" cy="4525963"/>
          </a:xfrm>
        </p:spPr>
        <p:txBody>
          <a:bodyPr/>
          <a:lstStyle>
            <a:lvl1pPr>
              <a:defRPr sz="1939"/>
            </a:lvl1pPr>
            <a:lvl2pPr>
              <a:defRPr sz="1661"/>
            </a:lvl2pPr>
            <a:lvl3pPr>
              <a:defRPr sz="1385"/>
            </a:lvl3pPr>
            <a:lvl4pPr>
              <a:defRPr sz="1247"/>
            </a:lvl4pPr>
            <a:lvl5pPr>
              <a:defRPr sz="1247"/>
            </a:lvl5pPr>
            <a:lvl6pPr>
              <a:defRPr sz="1247"/>
            </a:lvl6pPr>
            <a:lvl7pPr>
              <a:defRPr sz="1247"/>
            </a:lvl7pPr>
            <a:lvl8pPr>
              <a:defRPr sz="1247"/>
            </a:lvl8pPr>
            <a:lvl9pPr>
              <a:defRPr sz="124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E8949-4467-4DC3-AD7D-34F7470AA39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DC80-0BD5-485E-A2E4-A1FCEF0C5E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51951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661" b="1"/>
            </a:lvl1pPr>
            <a:lvl2pPr marL="316531" indent="0">
              <a:buNone/>
              <a:defRPr sz="1385" b="1"/>
            </a:lvl2pPr>
            <a:lvl3pPr marL="633062" indent="0">
              <a:buNone/>
              <a:defRPr sz="1247" b="1"/>
            </a:lvl3pPr>
            <a:lvl4pPr marL="949593" indent="0">
              <a:buNone/>
              <a:defRPr sz="1108" b="1"/>
            </a:lvl4pPr>
            <a:lvl5pPr marL="1266124" indent="0">
              <a:buNone/>
              <a:defRPr sz="1108" b="1"/>
            </a:lvl5pPr>
            <a:lvl6pPr marL="1582655" indent="0">
              <a:buNone/>
              <a:defRPr sz="1108" b="1"/>
            </a:lvl6pPr>
            <a:lvl7pPr marL="1899186" indent="0">
              <a:buNone/>
              <a:defRPr sz="1108" b="1"/>
            </a:lvl7pPr>
            <a:lvl8pPr marL="2215717" indent="0">
              <a:buNone/>
              <a:defRPr sz="1108" b="1"/>
            </a:lvl8pPr>
            <a:lvl9pPr marL="2532248" indent="0">
              <a:buNone/>
              <a:defRPr sz="110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661"/>
            </a:lvl1pPr>
            <a:lvl2pPr>
              <a:defRPr sz="1385"/>
            </a:lvl2pPr>
            <a:lvl3pPr>
              <a:defRPr sz="1247"/>
            </a:lvl3pPr>
            <a:lvl4pPr>
              <a:defRPr sz="1108"/>
            </a:lvl4pPr>
            <a:lvl5pPr>
              <a:defRPr sz="1108"/>
            </a:lvl5pPr>
            <a:lvl6pPr>
              <a:defRPr sz="1108"/>
            </a:lvl6pPr>
            <a:lvl7pPr>
              <a:defRPr sz="1108"/>
            </a:lvl7pPr>
            <a:lvl8pPr>
              <a:defRPr sz="1108"/>
            </a:lvl8pPr>
            <a:lvl9pPr>
              <a:defRPr sz="110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1661" b="1"/>
            </a:lvl1pPr>
            <a:lvl2pPr marL="316531" indent="0">
              <a:buNone/>
              <a:defRPr sz="1385" b="1"/>
            </a:lvl2pPr>
            <a:lvl3pPr marL="633062" indent="0">
              <a:buNone/>
              <a:defRPr sz="1247" b="1"/>
            </a:lvl3pPr>
            <a:lvl4pPr marL="949593" indent="0">
              <a:buNone/>
              <a:defRPr sz="1108" b="1"/>
            </a:lvl4pPr>
            <a:lvl5pPr marL="1266124" indent="0">
              <a:buNone/>
              <a:defRPr sz="1108" b="1"/>
            </a:lvl5pPr>
            <a:lvl6pPr marL="1582655" indent="0">
              <a:buNone/>
              <a:defRPr sz="1108" b="1"/>
            </a:lvl6pPr>
            <a:lvl7pPr marL="1899186" indent="0">
              <a:buNone/>
              <a:defRPr sz="1108" b="1"/>
            </a:lvl7pPr>
            <a:lvl8pPr marL="2215717" indent="0">
              <a:buNone/>
              <a:defRPr sz="1108" b="1"/>
            </a:lvl8pPr>
            <a:lvl9pPr marL="2532248" indent="0">
              <a:buNone/>
              <a:defRPr sz="110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1661"/>
            </a:lvl1pPr>
            <a:lvl2pPr>
              <a:defRPr sz="1385"/>
            </a:lvl2pPr>
            <a:lvl3pPr>
              <a:defRPr sz="1247"/>
            </a:lvl3pPr>
            <a:lvl4pPr>
              <a:defRPr sz="1108"/>
            </a:lvl4pPr>
            <a:lvl5pPr>
              <a:defRPr sz="1108"/>
            </a:lvl5pPr>
            <a:lvl6pPr>
              <a:defRPr sz="1108"/>
            </a:lvl6pPr>
            <a:lvl7pPr>
              <a:defRPr sz="1108"/>
            </a:lvl7pPr>
            <a:lvl8pPr>
              <a:defRPr sz="1108"/>
            </a:lvl8pPr>
            <a:lvl9pPr>
              <a:defRPr sz="110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AF01A-FC27-4F05-961C-EACB5A5D91A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DC80-0BD5-485E-A2E4-A1FCEF0C5E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10800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CFA7E-F464-4F33-BA75-47B9B2CFB2B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DC80-0BD5-485E-A2E4-A1FCEF0C5E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8997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A8591-3CD2-4838-A513-452860FFEF1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DC80-0BD5-485E-A2E4-A1FCEF0C5E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9940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385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2" y="273054"/>
            <a:ext cx="5111750" cy="5853113"/>
          </a:xfrm>
        </p:spPr>
        <p:txBody>
          <a:bodyPr/>
          <a:lstStyle>
            <a:lvl1pPr>
              <a:defRPr sz="2216"/>
            </a:lvl1pPr>
            <a:lvl2pPr>
              <a:defRPr sz="1939"/>
            </a:lvl2pPr>
            <a:lvl3pPr>
              <a:defRPr sz="1661"/>
            </a:lvl3pPr>
            <a:lvl4pPr>
              <a:defRPr sz="1385"/>
            </a:lvl4pPr>
            <a:lvl5pPr>
              <a:defRPr sz="1385"/>
            </a:lvl5pPr>
            <a:lvl6pPr>
              <a:defRPr sz="1385"/>
            </a:lvl6pPr>
            <a:lvl7pPr>
              <a:defRPr sz="1385"/>
            </a:lvl7pPr>
            <a:lvl8pPr>
              <a:defRPr sz="1385"/>
            </a:lvl8pPr>
            <a:lvl9pPr>
              <a:defRPr sz="138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3"/>
            <a:ext cx="3008313" cy="4691063"/>
          </a:xfrm>
        </p:spPr>
        <p:txBody>
          <a:bodyPr/>
          <a:lstStyle>
            <a:lvl1pPr marL="0" indent="0">
              <a:buNone/>
              <a:defRPr sz="969"/>
            </a:lvl1pPr>
            <a:lvl2pPr marL="316531" indent="0">
              <a:buNone/>
              <a:defRPr sz="831"/>
            </a:lvl2pPr>
            <a:lvl3pPr marL="633062" indent="0">
              <a:buNone/>
              <a:defRPr sz="692"/>
            </a:lvl3pPr>
            <a:lvl4pPr marL="949593" indent="0">
              <a:buNone/>
              <a:defRPr sz="623"/>
            </a:lvl4pPr>
            <a:lvl5pPr marL="1266124" indent="0">
              <a:buNone/>
              <a:defRPr sz="623"/>
            </a:lvl5pPr>
            <a:lvl6pPr marL="1582655" indent="0">
              <a:buNone/>
              <a:defRPr sz="623"/>
            </a:lvl6pPr>
            <a:lvl7pPr marL="1899186" indent="0">
              <a:buNone/>
              <a:defRPr sz="623"/>
            </a:lvl7pPr>
            <a:lvl8pPr marL="2215717" indent="0">
              <a:buNone/>
              <a:defRPr sz="623"/>
            </a:lvl8pPr>
            <a:lvl9pPr marL="2532248" indent="0">
              <a:buNone/>
              <a:defRPr sz="623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93599-4DFA-4B56-B73B-578A95B2E5C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DC80-0BD5-485E-A2E4-A1FCEF0C5E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052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47ADB-387B-421C-94BB-08A854F3A1AB}" type="datetime1">
              <a:rPr lang="ru-RU" smtClean="0"/>
              <a:pPr/>
              <a:t>13.12.2017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DC80-0BD5-485E-A2E4-A1FCEF0C5E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62745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385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216"/>
            </a:lvl1pPr>
            <a:lvl2pPr marL="316531" indent="0">
              <a:buNone/>
              <a:defRPr sz="1939"/>
            </a:lvl2pPr>
            <a:lvl3pPr marL="633062" indent="0">
              <a:buNone/>
              <a:defRPr sz="1661"/>
            </a:lvl3pPr>
            <a:lvl4pPr marL="949593" indent="0">
              <a:buNone/>
              <a:defRPr sz="1385"/>
            </a:lvl4pPr>
            <a:lvl5pPr marL="1266124" indent="0">
              <a:buNone/>
              <a:defRPr sz="1385"/>
            </a:lvl5pPr>
            <a:lvl6pPr marL="1582655" indent="0">
              <a:buNone/>
              <a:defRPr sz="1385"/>
            </a:lvl6pPr>
            <a:lvl7pPr marL="1899186" indent="0">
              <a:buNone/>
              <a:defRPr sz="1385"/>
            </a:lvl7pPr>
            <a:lvl8pPr marL="2215717" indent="0">
              <a:buNone/>
              <a:defRPr sz="1385"/>
            </a:lvl8pPr>
            <a:lvl9pPr marL="2532248" indent="0">
              <a:buNone/>
              <a:defRPr sz="1385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969"/>
            </a:lvl1pPr>
            <a:lvl2pPr marL="316531" indent="0">
              <a:buNone/>
              <a:defRPr sz="831"/>
            </a:lvl2pPr>
            <a:lvl3pPr marL="633062" indent="0">
              <a:buNone/>
              <a:defRPr sz="692"/>
            </a:lvl3pPr>
            <a:lvl4pPr marL="949593" indent="0">
              <a:buNone/>
              <a:defRPr sz="623"/>
            </a:lvl4pPr>
            <a:lvl5pPr marL="1266124" indent="0">
              <a:buNone/>
              <a:defRPr sz="623"/>
            </a:lvl5pPr>
            <a:lvl6pPr marL="1582655" indent="0">
              <a:buNone/>
              <a:defRPr sz="623"/>
            </a:lvl6pPr>
            <a:lvl7pPr marL="1899186" indent="0">
              <a:buNone/>
              <a:defRPr sz="623"/>
            </a:lvl7pPr>
            <a:lvl8pPr marL="2215717" indent="0">
              <a:buNone/>
              <a:defRPr sz="623"/>
            </a:lvl8pPr>
            <a:lvl9pPr marL="2532248" indent="0">
              <a:buNone/>
              <a:defRPr sz="623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DF5A5-AE29-40FE-9D75-7B9A53538C3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DC80-0BD5-485E-A2E4-A1FCEF0C5E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9181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881B8-C32E-4D6A-8299-2F76B6D7AF7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DC80-0BD5-485E-A2E4-A1FCEF0C5E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0410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42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1" y="274642"/>
            <a:ext cx="65341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6F7BA-3B59-4CC8-94AA-12BA6134906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DC80-0BD5-485E-A2E4-A1FCEF0C5E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1176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4"/>
          <p:cNvSpPr/>
          <p:nvPr userDrawn="1"/>
        </p:nvSpPr>
        <p:spPr>
          <a:xfrm>
            <a:off x="1780306" y="260651"/>
            <a:ext cx="7363695" cy="542887"/>
          </a:xfrm>
          <a:custGeom>
            <a:avLst/>
            <a:gdLst>
              <a:gd name="connsiteX0" fmla="*/ 0 w 7977336"/>
              <a:gd name="connsiteY0" fmla="*/ 0 h 542887"/>
              <a:gd name="connsiteX1" fmla="*/ 7977336 w 7977336"/>
              <a:gd name="connsiteY1" fmla="*/ 0 h 542887"/>
              <a:gd name="connsiteX2" fmla="*/ 7977336 w 7977336"/>
              <a:gd name="connsiteY2" fmla="*/ 542887 h 542887"/>
              <a:gd name="connsiteX3" fmla="*/ 0 w 7977336"/>
              <a:gd name="connsiteY3" fmla="*/ 542887 h 542887"/>
              <a:gd name="connsiteX4" fmla="*/ 0 w 7977336"/>
              <a:gd name="connsiteY4" fmla="*/ 0 h 542887"/>
              <a:gd name="connsiteX0" fmla="*/ 171450 w 7977336"/>
              <a:gd name="connsiteY0" fmla="*/ 0 h 542887"/>
              <a:gd name="connsiteX1" fmla="*/ 7977336 w 7977336"/>
              <a:gd name="connsiteY1" fmla="*/ 0 h 542887"/>
              <a:gd name="connsiteX2" fmla="*/ 7977336 w 7977336"/>
              <a:gd name="connsiteY2" fmla="*/ 542887 h 542887"/>
              <a:gd name="connsiteX3" fmla="*/ 0 w 7977336"/>
              <a:gd name="connsiteY3" fmla="*/ 542887 h 542887"/>
              <a:gd name="connsiteX4" fmla="*/ 171450 w 7977336"/>
              <a:gd name="connsiteY4" fmla="*/ 0 h 542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77336" h="542887">
                <a:moveTo>
                  <a:pt x="171450" y="0"/>
                </a:moveTo>
                <a:lnTo>
                  <a:pt x="7977336" y="0"/>
                </a:lnTo>
                <a:lnTo>
                  <a:pt x="7977336" y="542887"/>
                </a:lnTo>
                <a:lnTo>
                  <a:pt x="0" y="542887"/>
                </a:lnTo>
                <a:lnTo>
                  <a:pt x="171450" y="0"/>
                </a:lnTo>
                <a:close/>
              </a:path>
            </a:pathLst>
          </a:custGeom>
          <a:gradFill>
            <a:gsLst>
              <a:gs pos="0">
                <a:srgbClr val="00B050"/>
              </a:gs>
              <a:gs pos="100000">
                <a:srgbClr val="3F8F74"/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24619">
              <a:defRPr/>
            </a:pPr>
            <a:r>
              <a:rPr lang="ru-RU" sz="1177" b="1" dirty="0" smtClean="0">
                <a:solidFill>
                  <a:prstClr val="white"/>
                </a:solidFill>
              </a:rPr>
              <a:t> </a:t>
            </a:r>
            <a:endParaRPr lang="ru-RU" sz="1177" b="1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13243" y="260648"/>
            <a:ext cx="6912768" cy="542888"/>
          </a:xfrm>
        </p:spPr>
        <p:txBody>
          <a:bodyPr>
            <a:normAutofit/>
          </a:bodyPr>
          <a:lstStyle>
            <a:lvl1pPr algn="l">
              <a:defRPr sz="1177">
                <a:solidFill>
                  <a:srgbClr val="FFFFFF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64510-0252-45FB-9292-17DA19246AD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41112" y="6492878"/>
            <a:ext cx="384307" cy="365125"/>
          </a:xfrm>
        </p:spPr>
        <p:txBody>
          <a:bodyPr/>
          <a:lstStyle/>
          <a:p>
            <a:fld id="{68F5DC80-0BD5-485E-A2E4-A1FCEF0C5E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she_nv\Desktop\Logo-fond_no_backgraund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586" y="296655"/>
            <a:ext cx="1149079" cy="4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 userDrawn="1"/>
        </p:nvSpPr>
        <p:spPr>
          <a:xfrm>
            <a:off x="8693075" y="6525344"/>
            <a:ext cx="42202" cy="28803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47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4690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47ADB-387B-421C-94BB-08A854F3A1A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DC80-0BD5-485E-A2E4-A1FCEF0C5E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57789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2769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385">
                <a:solidFill>
                  <a:schemeClr val="tx1">
                    <a:tint val="75000"/>
                  </a:schemeClr>
                </a:solidFill>
              </a:defRPr>
            </a:lvl1pPr>
            <a:lvl2pPr marL="316531" indent="0">
              <a:buNone/>
              <a:defRPr sz="1247">
                <a:solidFill>
                  <a:schemeClr val="tx1">
                    <a:tint val="75000"/>
                  </a:schemeClr>
                </a:solidFill>
              </a:defRPr>
            </a:lvl2pPr>
            <a:lvl3pPr marL="633062" indent="0">
              <a:buNone/>
              <a:defRPr sz="1108">
                <a:solidFill>
                  <a:schemeClr val="tx1">
                    <a:tint val="75000"/>
                  </a:schemeClr>
                </a:solidFill>
              </a:defRPr>
            </a:lvl3pPr>
            <a:lvl4pPr marL="949593" indent="0">
              <a:buNone/>
              <a:defRPr sz="969">
                <a:solidFill>
                  <a:schemeClr val="tx1">
                    <a:tint val="75000"/>
                  </a:schemeClr>
                </a:solidFill>
              </a:defRPr>
            </a:lvl4pPr>
            <a:lvl5pPr marL="1266124" indent="0">
              <a:buNone/>
              <a:defRPr sz="969">
                <a:solidFill>
                  <a:schemeClr val="tx1">
                    <a:tint val="75000"/>
                  </a:schemeClr>
                </a:solidFill>
              </a:defRPr>
            </a:lvl5pPr>
            <a:lvl6pPr marL="1582655" indent="0">
              <a:buNone/>
              <a:defRPr sz="969">
                <a:solidFill>
                  <a:schemeClr val="tx1">
                    <a:tint val="75000"/>
                  </a:schemeClr>
                </a:solidFill>
              </a:defRPr>
            </a:lvl6pPr>
            <a:lvl7pPr marL="1899186" indent="0">
              <a:buNone/>
              <a:defRPr sz="969">
                <a:solidFill>
                  <a:schemeClr val="tx1">
                    <a:tint val="75000"/>
                  </a:schemeClr>
                </a:solidFill>
              </a:defRPr>
            </a:lvl7pPr>
            <a:lvl8pPr marL="2215717" indent="0">
              <a:buNone/>
              <a:defRPr sz="969">
                <a:solidFill>
                  <a:schemeClr val="tx1">
                    <a:tint val="75000"/>
                  </a:schemeClr>
                </a:solidFill>
              </a:defRPr>
            </a:lvl8pPr>
            <a:lvl9pPr marL="2532248" indent="0">
              <a:buNone/>
              <a:defRPr sz="96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E915C-EAEE-440A-9E13-22A221B0860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DC80-0BD5-485E-A2E4-A1FCEF0C5E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68468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95300" y="1600204"/>
            <a:ext cx="4381500" cy="4525963"/>
          </a:xfrm>
        </p:spPr>
        <p:txBody>
          <a:bodyPr/>
          <a:lstStyle>
            <a:lvl1pPr>
              <a:defRPr sz="1939"/>
            </a:lvl1pPr>
            <a:lvl2pPr>
              <a:defRPr sz="1661"/>
            </a:lvl2pPr>
            <a:lvl3pPr>
              <a:defRPr sz="1385"/>
            </a:lvl3pPr>
            <a:lvl4pPr>
              <a:defRPr sz="1247"/>
            </a:lvl4pPr>
            <a:lvl5pPr>
              <a:defRPr sz="1247"/>
            </a:lvl5pPr>
            <a:lvl6pPr>
              <a:defRPr sz="1247"/>
            </a:lvl6pPr>
            <a:lvl7pPr>
              <a:defRPr sz="1247"/>
            </a:lvl7pPr>
            <a:lvl8pPr>
              <a:defRPr sz="1247"/>
            </a:lvl8pPr>
            <a:lvl9pPr>
              <a:defRPr sz="124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29200" y="1600204"/>
            <a:ext cx="4381500" cy="4525963"/>
          </a:xfrm>
        </p:spPr>
        <p:txBody>
          <a:bodyPr/>
          <a:lstStyle>
            <a:lvl1pPr>
              <a:defRPr sz="1939"/>
            </a:lvl1pPr>
            <a:lvl2pPr>
              <a:defRPr sz="1661"/>
            </a:lvl2pPr>
            <a:lvl3pPr>
              <a:defRPr sz="1385"/>
            </a:lvl3pPr>
            <a:lvl4pPr>
              <a:defRPr sz="1247"/>
            </a:lvl4pPr>
            <a:lvl5pPr>
              <a:defRPr sz="1247"/>
            </a:lvl5pPr>
            <a:lvl6pPr>
              <a:defRPr sz="1247"/>
            </a:lvl6pPr>
            <a:lvl7pPr>
              <a:defRPr sz="1247"/>
            </a:lvl7pPr>
            <a:lvl8pPr>
              <a:defRPr sz="1247"/>
            </a:lvl8pPr>
            <a:lvl9pPr>
              <a:defRPr sz="124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E8949-4467-4DC3-AD7D-34F7470AA39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DC80-0BD5-485E-A2E4-A1FCEF0C5E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55743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661" b="1"/>
            </a:lvl1pPr>
            <a:lvl2pPr marL="316531" indent="0">
              <a:buNone/>
              <a:defRPr sz="1385" b="1"/>
            </a:lvl2pPr>
            <a:lvl3pPr marL="633062" indent="0">
              <a:buNone/>
              <a:defRPr sz="1247" b="1"/>
            </a:lvl3pPr>
            <a:lvl4pPr marL="949593" indent="0">
              <a:buNone/>
              <a:defRPr sz="1108" b="1"/>
            </a:lvl4pPr>
            <a:lvl5pPr marL="1266124" indent="0">
              <a:buNone/>
              <a:defRPr sz="1108" b="1"/>
            </a:lvl5pPr>
            <a:lvl6pPr marL="1582655" indent="0">
              <a:buNone/>
              <a:defRPr sz="1108" b="1"/>
            </a:lvl6pPr>
            <a:lvl7pPr marL="1899186" indent="0">
              <a:buNone/>
              <a:defRPr sz="1108" b="1"/>
            </a:lvl7pPr>
            <a:lvl8pPr marL="2215717" indent="0">
              <a:buNone/>
              <a:defRPr sz="1108" b="1"/>
            </a:lvl8pPr>
            <a:lvl9pPr marL="2532248" indent="0">
              <a:buNone/>
              <a:defRPr sz="110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661"/>
            </a:lvl1pPr>
            <a:lvl2pPr>
              <a:defRPr sz="1385"/>
            </a:lvl2pPr>
            <a:lvl3pPr>
              <a:defRPr sz="1247"/>
            </a:lvl3pPr>
            <a:lvl4pPr>
              <a:defRPr sz="1108"/>
            </a:lvl4pPr>
            <a:lvl5pPr>
              <a:defRPr sz="1108"/>
            </a:lvl5pPr>
            <a:lvl6pPr>
              <a:defRPr sz="1108"/>
            </a:lvl6pPr>
            <a:lvl7pPr>
              <a:defRPr sz="1108"/>
            </a:lvl7pPr>
            <a:lvl8pPr>
              <a:defRPr sz="1108"/>
            </a:lvl8pPr>
            <a:lvl9pPr>
              <a:defRPr sz="110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1661" b="1"/>
            </a:lvl1pPr>
            <a:lvl2pPr marL="316531" indent="0">
              <a:buNone/>
              <a:defRPr sz="1385" b="1"/>
            </a:lvl2pPr>
            <a:lvl3pPr marL="633062" indent="0">
              <a:buNone/>
              <a:defRPr sz="1247" b="1"/>
            </a:lvl3pPr>
            <a:lvl4pPr marL="949593" indent="0">
              <a:buNone/>
              <a:defRPr sz="1108" b="1"/>
            </a:lvl4pPr>
            <a:lvl5pPr marL="1266124" indent="0">
              <a:buNone/>
              <a:defRPr sz="1108" b="1"/>
            </a:lvl5pPr>
            <a:lvl6pPr marL="1582655" indent="0">
              <a:buNone/>
              <a:defRPr sz="1108" b="1"/>
            </a:lvl6pPr>
            <a:lvl7pPr marL="1899186" indent="0">
              <a:buNone/>
              <a:defRPr sz="1108" b="1"/>
            </a:lvl7pPr>
            <a:lvl8pPr marL="2215717" indent="0">
              <a:buNone/>
              <a:defRPr sz="1108" b="1"/>
            </a:lvl8pPr>
            <a:lvl9pPr marL="2532248" indent="0">
              <a:buNone/>
              <a:defRPr sz="110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1661"/>
            </a:lvl1pPr>
            <a:lvl2pPr>
              <a:defRPr sz="1385"/>
            </a:lvl2pPr>
            <a:lvl3pPr>
              <a:defRPr sz="1247"/>
            </a:lvl3pPr>
            <a:lvl4pPr>
              <a:defRPr sz="1108"/>
            </a:lvl4pPr>
            <a:lvl5pPr>
              <a:defRPr sz="1108"/>
            </a:lvl5pPr>
            <a:lvl6pPr>
              <a:defRPr sz="1108"/>
            </a:lvl6pPr>
            <a:lvl7pPr>
              <a:defRPr sz="1108"/>
            </a:lvl7pPr>
            <a:lvl8pPr>
              <a:defRPr sz="1108"/>
            </a:lvl8pPr>
            <a:lvl9pPr>
              <a:defRPr sz="110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AF01A-FC27-4F05-961C-EACB5A5D91A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DC80-0BD5-485E-A2E4-A1FCEF0C5E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09857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CFA7E-F464-4F33-BA75-47B9B2CFB2B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DC80-0BD5-485E-A2E4-A1FCEF0C5E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46362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A8591-3CD2-4838-A513-452860FFEF1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DC80-0BD5-485E-A2E4-A1FCEF0C5E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04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2769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385">
                <a:solidFill>
                  <a:schemeClr val="tx1">
                    <a:tint val="75000"/>
                  </a:schemeClr>
                </a:solidFill>
              </a:defRPr>
            </a:lvl1pPr>
            <a:lvl2pPr marL="316531" indent="0">
              <a:buNone/>
              <a:defRPr sz="1247">
                <a:solidFill>
                  <a:schemeClr val="tx1">
                    <a:tint val="75000"/>
                  </a:schemeClr>
                </a:solidFill>
              </a:defRPr>
            </a:lvl2pPr>
            <a:lvl3pPr marL="633062" indent="0">
              <a:buNone/>
              <a:defRPr sz="1108">
                <a:solidFill>
                  <a:schemeClr val="tx1">
                    <a:tint val="75000"/>
                  </a:schemeClr>
                </a:solidFill>
              </a:defRPr>
            </a:lvl3pPr>
            <a:lvl4pPr marL="949593" indent="0">
              <a:buNone/>
              <a:defRPr sz="969">
                <a:solidFill>
                  <a:schemeClr val="tx1">
                    <a:tint val="75000"/>
                  </a:schemeClr>
                </a:solidFill>
              </a:defRPr>
            </a:lvl4pPr>
            <a:lvl5pPr marL="1266124" indent="0">
              <a:buNone/>
              <a:defRPr sz="969">
                <a:solidFill>
                  <a:schemeClr val="tx1">
                    <a:tint val="75000"/>
                  </a:schemeClr>
                </a:solidFill>
              </a:defRPr>
            </a:lvl5pPr>
            <a:lvl6pPr marL="1582655" indent="0">
              <a:buNone/>
              <a:defRPr sz="969">
                <a:solidFill>
                  <a:schemeClr val="tx1">
                    <a:tint val="75000"/>
                  </a:schemeClr>
                </a:solidFill>
              </a:defRPr>
            </a:lvl6pPr>
            <a:lvl7pPr marL="1899186" indent="0">
              <a:buNone/>
              <a:defRPr sz="969">
                <a:solidFill>
                  <a:schemeClr val="tx1">
                    <a:tint val="75000"/>
                  </a:schemeClr>
                </a:solidFill>
              </a:defRPr>
            </a:lvl7pPr>
            <a:lvl8pPr marL="2215717" indent="0">
              <a:buNone/>
              <a:defRPr sz="969">
                <a:solidFill>
                  <a:schemeClr val="tx1">
                    <a:tint val="75000"/>
                  </a:schemeClr>
                </a:solidFill>
              </a:defRPr>
            </a:lvl8pPr>
            <a:lvl9pPr marL="2532248" indent="0">
              <a:buNone/>
              <a:defRPr sz="96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E915C-EAEE-440A-9E13-22A221B0860F}" type="datetime1">
              <a:rPr lang="ru-RU" smtClean="0"/>
              <a:pPr/>
              <a:t>13.12.2017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DC80-0BD5-485E-A2E4-A1FCEF0C5E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842323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385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2" y="273054"/>
            <a:ext cx="5111750" cy="5853113"/>
          </a:xfrm>
        </p:spPr>
        <p:txBody>
          <a:bodyPr/>
          <a:lstStyle>
            <a:lvl1pPr>
              <a:defRPr sz="2216"/>
            </a:lvl1pPr>
            <a:lvl2pPr>
              <a:defRPr sz="1939"/>
            </a:lvl2pPr>
            <a:lvl3pPr>
              <a:defRPr sz="1661"/>
            </a:lvl3pPr>
            <a:lvl4pPr>
              <a:defRPr sz="1385"/>
            </a:lvl4pPr>
            <a:lvl5pPr>
              <a:defRPr sz="1385"/>
            </a:lvl5pPr>
            <a:lvl6pPr>
              <a:defRPr sz="1385"/>
            </a:lvl6pPr>
            <a:lvl7pPr>
              <a:defRPr sz="1385"/>
            </a:lvl7pPr>
            <a:lvl8pPr>
              <a:defRPr sz="1385"/>
            </a:lvl8pPr>
            <a:lvl9pPr>
              <a:defRPr sz="138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3"/>
            <a:ext cx="3008313" cy="4691063"/>
          </a:xfrm>
        </p:spPr>
        <p:txBody>
          <a:bodyPr/>
          <a:lstStyle>
            <a:lvl1pPr marL="0" indent="0">
              <a:buNone/>
              <a:defRPr sz="969"/>
            </a:lvl1pPr>
            <a:lvl2pPr marL="316531" indent="0">
              <a:buNone/>
              <a:defRPr sz="831"/>
            </a:lvl2pPr>
            <a:lvl3pPr marL="633062" indent="0">
              <a:buNone/>
              <a:defRPr sz="692"/>
            </a:lvl3pPr>
            <a:lvl4pPr marL="949593" indent="0">
              <a:buNone/>
              <a:defRPr sz="623"/>
            </a:lvl4pPr>
            <a:lvl5pPr marL="1266124" indent="0">
              <a:buNone/>
              <a:defRPr sz="623"/>
            </a:lvl5pPr>
            <a:lvl6pPr marL="1582655" indent="0">
              <a:buNone/>
              <a:defRPr sz="623"/>
            </a:lvl6pPr>
            <a:lvl7pPr marL="1899186" indent="0">
              <a:buNone/>
              <a:defRPr sz="623"/>
            </a:lvl7pPr>
            <a:lvl8pPr marL="2215717" indent="0">
              <a:buNone/>
              <a:defRPr sz="623"/>
            </a:lvl8pPr>
            <a:lvl9pPr marL="2532248" indent="0">
              <a:buNone/>
              <a:defRPr sz="623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93599-4DFA-4B56-B73B-578A95B2E5C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DC80-0BD5-485E-A2E4-A1FCEF0C5E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6753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385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216"/>
            </a:lvl1pPr>
            <a:lvl2pPr marL="316531" indent="0">
              <a:buNone/>
              <a:defRPr sz="1939"/>
            </a:lvl2pPr>
            <a:lvl3pPr marL="633062" indent="0">
              <a:buNone/>
              <a:defRPr sz="1661"/>
            </a:lvl3pPr>
            <a:lvl4pPr marL="949593" indent="0">
              <a:buNone/>
              <a:defRPr sz="1385"/>
            </a:lvl4pPr>
            <a:lvl5pPr marL="1266124" indent="0">
              <a:buNone/>
              <a:defRPr sz="1385"/>
            </a:lvl5pPr>
            <a:lvl6pPr marL="1582655" indent="0">
              <a:buNone/>
              <a:defRPr sz="1385"/>
            </a:lvl6pPr>
            <a:lvl7pPr marL="1899186" indent="0">
              <a:buNone/>
              <a:defRPr sz="1385"/>
            </a:lvl7pPr>
            <a:lvl8pPr marL="2215717" indent="0">
              <a:buNone/>
              <a:defRPr sz="1385"/>
            </a:lvl8pPr>
            <a:lvl9pPr marL="2532248" indent="0">
              <a:buNone/>
              <a:defRPr sz="1385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969"/>
            </a:lvl1pPr>
            <a:lvl2pPr marL="316531" indent="0">
              <a:buNone/>
              <a:defRPr sz="831"/>
            </a:lvl2pPr>
            <a:lvl3pPr marL="633062" indent="0">
              <a:buNone/>
              <a:defRPr sz="692"/>
            </a:lvl3pPr>
            <a:lvl4pPr marL="949593" indent="0">
              <a:buNone/>
              <a:defRPr sz="623"/>
            </a:lvl4pPr>
            <a:lvl5pPr marL="1266124" indent="0">
              <a:buNone/>
              <a:defRPr sz="623"/>
            </a:lvl5pPr>
            <a:lvl6pPr marL="1582655" indent="0">
              <a:buNone/>
              <a:defRPr sz="623"/>
            </a:lvl6pPr>
            <a:lvl7pPr marL="1899186" indent="0">
              <a:buNone/>
              <a:defRPr sz="623"/>
            </a:lvl7pPr>
            <a:lvl8pPr marL="2215717" indent="0">
              <a:buNone/>
              <a:defRPr sz="623"/>
            </a:lvl8pPr>
            <a:lvl9pPr marL="2532248" indent="0">
              <a:buNone/>
              <a:defRPr sz="623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DF5A5-AE29-40FE-9D75-7B9A53538C3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DC80-0BD5-485E-A2E4-A1FCEF0C5E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91346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881B8-C32E-4D6A-8299-2F76B6D7AF7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DC80-0BD5-485E-A2E4-A1FCEF0C5E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74244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42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1" y="274642"/>
            <a:ext cx="65341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6F7BA-3B59-4CC8-94AA-12BA6134906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DC80-0BD5-485E-A2E4-A1FCEF0C5E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246785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4"/>
          <p:cNvSpPr/>
          <p:nvPr userDrawn="1"/>
        </p:nvSpPr>
        <p:spPr>
          <a:xfrm>
            <a:off x="1780306" y="260651"/>
            <a:ext cx="7363695" cy="542887"/>
          </a:xfrm>
          <a:custGeom>
            <a:avLst/>
            <a:gdLst>
              <a:gd name="connsiteX0" fmla="*/ 0 w 7977336"/>
              <a:gd name="connsiteY0" fmla="*/ 0 h 542887"/>
              <a:gd name="connsiteX1" fmla="*/ 7977336 w 7977336"/>
              <a:gd name="connsiteY1" fmla="*/ 0 h 542887"/>
              <a:gd name="connsiteX2" fmla="*/ 7977336 w 7977336"/>
              <a:gd name="connsiteY2" fmla="*/ 542887 h 542887"/>
              <a:gd name="connsiteX3" fmla="*/ 0 w 7977336"/>
              <a:gd name="connsiteY3" fmla="*/ 542887 h 542887"/>
              <a:gd name="connsiteX4" fmla="*/ 0 w 7977336"/>
              <a:gd name="connsiteY4" fmla="*/ 0 h 542887"/>
              <a:gd name="connsiteX0" fmla="*/ 171450 w 7977336"/>
              <a:gd name="connsiteY0" fmla="*/ 0 h 542887"/>
              <a:gd name="connsiteX1" fmla="*/ 7977336 w 7977336"/>
              <a:gd name="connsiteY1" fmla="*/ 0 h 542887"/>
              <a:gd name="connsiteX2" fmla="*/ 7977336 w 7977336"/>
              <a:gd name="connsiteY2" fmla="*/ 542887 h 542887"/>
              <a:gd name="connsiteX3" fmla="*/ 0 w 7977336"/>
              <a:gd name="connsiteY3" fmla="*/ 542887 h 542887"/>
              <a:gd name="connsiteX4" fmla="*/ 171450 w 7977336"/>
              <a:gd name="connsiteY4" fmla="*/ 0 h 542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77336" h="542887">
                <a:moveTo>
                  <a:pt x="171450" y="0"/>
                </a:moveTo>
                <a:lnTo>
                  <a:pt x="7977336" y="0"/>
                </a:lnTo>
                <a:lnTo>
                  <a:pt x="7977336" y="542887"/>
                </a:lnTo>
                <a:lnTo>
                  <a:pt x="0" y="542887"/>
                </a:lnTo>
                <a:lnTo>
                  <a:pt x="171450" y="0"/>
                </a:lnTo>
                <a:close/>
              </a:path>
            </a:pathLst>
          </a:custGeom>
          <a:gradFill>
            <a:gsLst>
              <a:gs pos="0">
                <a:srgbClr val="00B050"/>
              </a:gs>
              <a:gs pos="100000">
                <a:srgbClr val="3F8F74"/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24619">
              <a:defRPr/>
            </a:pPr>
            <a:r>
              <a:rPr lang="ru-RU" sz="1177" b="1" dirty="0" smtClean="0">
                <a:solidFill>
                  <a:prstClr val="white"/>
                </a:solidFill>
              </a:rPr>
              <a:t> </a:t>
            </a:r>
            <a:endParaRPr lang="ru-RU" sz="1177" b="1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13243" y="260648"/>
            <a:ext cx="6912768" cy="542888"/>
          </a:xfrm>
        </p:spPr>
        <p:txBody>
          <a:bodyPr>
            <a:normAutofit/>
          </a:bodyPr>
          <a:lstStyle>
            <a:lvl1pPr algn="l">
              <a:defRPr sz="1177">
                <a:solidFill>
                  <a:srgbClr val="FFFFFF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64510-0252-45FB-9292-17DA19246AD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41112" y="6492878"/>
            <a:ext cx="384307" cy="365125"/>
          </a:xfrm>
        </p:spPr>
        <p:txBody>
          <a:bodyPr/>
          <a:lstStyle/>
          <a:p>
            <a:fld id="{68F5DC80-0BD5-485E-A2E4-A1FCEF0C5E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she_nv\Desktop\Logo-fond_no_backgraund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586" y="296655"/>
            <a:ext cx="1149079" cy="4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 userDrawn="1"/>
        </p:nvSpPr>
        <p:spPr>
          <a:xfrm>
            <a:off x="8693075" y="6525344"/>
            <a:ext cx="42202" cy="28803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47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354360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47ADB-387B-421C-94BB-08A854F3A1A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DC80-0BD5-485E-A2E4-A1FCEF0C5E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52451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2769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385">
                <a:solidFill>
                  <a:schemeClr val="tx1">
                    <a:tint val="75000"/>
                  </a:schemeClr>
                </a:solidFill>
              </a:defRPr>
            </a:lvl1pPr>
            <a:lvl2pPr marL="316531" indent="0">
              <a:buNone/>
              <a:defRPr sz="1247">
                <a:solidFill>
                  <a:schemeClr val="tx1">
                    <a:tint val="75000"/>
                  </a:schemeClr>
                </a:solidFill>
              </a:defRPr>
            </a:lvl2pPr>
            <a:lvl3pPr marL="633062" indent="0">
              <a:buNone/>
              <a:defRPr sz="1108">
                <a:solidFill>
                  <a:schemeClr val="tx1">
                    <a:tint val="75000"/>
                  </a:schemeClr>
                </a:solidFill>
              </a:defRPr>
            </a:lvl3pPr>
            <a:lvl4pPr marL="949593" indent="0">
              <a:buNone/>
              <a:defRPr sz="969">
                <a:solidFill>
                  <a:schemeClr val="tx1">
                    <a:tint val="75000"/>
                  </a:schemeClr>
                </a:solidFill>
              </a:defRPr>
            </a:lvl4pPr>
            <a:lvl5pPr marL="1266124" indent="0">
              <a:buNone/>
              <a:defRPr sz="969">
                <a:solidFill>
                  <a:schemeClr val="tx1">
                    <a:tint val="75000"/>
                  </a:schemeClr>
                </a:solidFill>
              </a:defRPr>
            </a:lvl5pPr>
            <a:lvl6pPr marL="1582655" indent="0">
              <a:buNone/>
              <a:defRPr sz="969">
                <a:solidFill>
                  <a:schemeClr val="tx1">
                    <a:tint val="75000"/>
                  </a:schemeClr>
                </a:solidFill>
              </a:defRPr>
            </a:lvl6pPr>
            <a:lvl7pPr marL="1899186" indent="0">
              <a:buNone/>
              <a:defRPr sz="969">
                <a:solidFill>
                  <a:schemeClr val="tx1">
                    <a:tint val="75000"/>
                  </a:schemeClr>
                </a:solidFill>
              </a:defRPr>
            </a:lvl7pPr>
            <a:lvl8pPr marL="2215717" indent="0">
              <a:buNone/>
              <a:defRPr sz="969">
                <a:solidFill>
                  <a:schemeClr val="tx1">
                    <a:tint val="75000"/>
                  </a:schemeClr>
                </a:solidFill>
              </a:defRPr>
            </a:lvl8pPr>
            <a:lvl9pPr marL="2532248" indent="0">
              <a:buNone/>
              <a:defRPr sz="96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E915C-EAEE-440A-9E13-22A221B0860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DC80-0BD5-485E-A2E4-A1FCEF0C5E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4607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95300" y="1600204"/>
            <a:ext cx="4381500" cy="4525963"/>
          </a:xfrm>
        </p:spPr>
        <p:txBody>
          <a:bodyPr/>
          <a:lstStyle>
            <a:lvl1pPr>
              <a:defRPr sz="1939"/>
            </a:lvl1pPr>
            <a:lvl2pPr>
              <a:defRPr sz="1661"/>
            </a:lvl2pPr>
            <a:lvl3pPr>
              <a:defRPr sz="1385"/>
            </a:lvl3pPr>
            <a:lvl4pPr>
              <a:defRPr sz="1247"/>
            </a:lvl4pPr>
            <a:lvl5pPr>
              <a:defRPr sz="1247"/>
            </a:lvl5pPr>
            <a:lvl6pPr>
              <a:defRPr sz="1247"/>
            </a:lvl6pPr>
            <a:lvl7pPr>
              <a:defRPr sz="1247"/>
            </a:lvl7pPr>
            <a:lvl8pPr>
              <a:defRPr sz="1247"/>
            </a:lvl8pPr>
            <a:lvl9pPr>
              <a:defRPr sz="124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29200" y="1600204"/>
            <a:ext cx="4381500" cy="4525963"/>
          </a:xfrm>
        </p:spPr>
        <p:txBody>
          <a:bodyPr/>
          <a:lstStyle>
            <a:lvl1pPr>
              <a:defRPr sz="1939"/>
            </a:lvl1pPr>
            <a:lvl2pPr>
              <a:defRPr sz="1661"/>
            </a:lvl2pPr>
            <a:lvl3pPr>
              <a:defRPr sz="1385"/>
            </a:lvl3pPr>
            <a:lvl4pPr>
              <a:defRPr sz="1247"/>
            </a:lvl4pPr>
            <a:lvl5pPr>
              <a:defRPr sz="1247"/>
            </a:lvl5pPr>
            <a:lvl6pPr>
              <a:defRPr sz="1247"/>
            </a:lvl6pPr>
            <a:lvl7pPr>
              <a:defRPr sz="1247"/>
            </a:lvl7pPr>
            <a:lvl8pPr>
              <a:defRPr sz="1247"/>
            </a:lvl8pPr>
            <a:lvl9pPr>
              <a:defRPr sz="124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E8949-4467-4DC3-AD7D-34F7470AA39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DC80-0BD5-485E-A2E4-A1FCEF0C5E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155790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661" b="1"/>
            </a:lvl1pPr>
            <a:lvl2pPr marL="316531" indent="0">
              <a:buNone/>
              <a:defRPr sz="1385" b="1"/>
            </a:lvl2pPr>
            <a:lvl3pPr marL="633062" indent="0">
              <a:buNone/>
              <a:defRPr sz="1247" b="1"/>
            </a:lvl3pPr>
            <a:lvl4pPr marL="949593" indent="0">
              <a:buNone/>
              <a:defRPr sz="1108" b="1"/>
            </a:lvl4pPr>
            <a:lvl5pPr marL="1266124" indent="0">
              <a:buNone/>
              <a:defRPr sz="1108" b="1"/>
            </a:lvl5pPr>
            <a:lvl6pPr marL="1582655" indent="0">
              <a:buNone/>
              <a:defRPr sz="1108" b="1"/>
            </a:lvl6pPr>
            <a:lvl7pPr marL="1899186" indent="0">
              <a:buNone/>
              <a:defRPr sz="1108" b="1"/>
            </a:lvl7pPr>
            <a:lvl8pPr marL="2215717" indent="0">
              <a:buNone/>
              <a:defRPr sz="1108" b="1"/>
            </a:lvl8pPr>
            <a:lvl9pPr marL="2532248" indent="0">
              <a:buNone/>
              <a:defRPr sz="110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661"/>
            </a:lvl1pPr>
            <a:lvl2pPr>
              <a:defRPr sz="1385"/>
            </a:lvl2pPr>
            <a:lvl3pPr>
              <a:defRPr sz="1247"/>
            </a:lvl3pPr>
            <a:lvl4pPr>
              <a:defRPr sz="1108"/>
            </a:lvl4pPr>
            <a:lvl5pPr>
              <a:defRPr sz="1108"/>
            </a:lvl5pPr>
            <a:lvl6pPr>
              <a:defRPr sz="1108"/>
            </a:lvl6pPr>
            <a:lvl7pPr>
              <a:defRPr sz="1108"/>
            </a:lvl7pPr>
            <a:lvl8pPr>
              <a:defRPr sz="1108"/>
            </a:lvl8pPr>
            <a:lvl9pPr>
              <a:defRPr sz="110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1661" b="1"/>
            </a:lvl1pPr>
            <a:lvl2pPr marL="316531" indent="0">
              <a:buNone/>
              <a:defRPr sz="1385" b="1"/>
            </a:lvl2pPr>
            <a:lvl3pPr marL="633062" indent="0">
              <a:buNone/>
              <a:defRPr sz="1247" b="1"/>
            </a:lvl3pPr>
            <a:lvl4pPr marL="949593" indent="0">
              <a:buNone/>
              <a:defRPr sz="1108" b="1"/>
            </a:lvl4pPr>
            <a:lvl5pPr marL="1266124" indent="0">
              <a:buNone/>
              <a:defRPr sz="1108" b="1"/>
            </a:lvl5pPr>
            <a:lvl6pPr marL="1582655" indent="0">
              <a:buNone/>
              <a:defRPr sz="1108" b="1"/>
            </a:lvl6pPr>
            <a:lvl7pPr marL="1899186" indent="0">
              <a:buNone/>
              <a:defRPr sz="1108" b="1"/>
            </a:lvl7pPr>
            <a:lvl8pPr marL="2215717" indent="0">
              <a:buNone/>
              <a:defRPr sz="1108" b="1"/>
            </a:lvl8pPr>
            <a:lvl9pPr marL="2532248" indent="0">
              <a:buNone/>
              <a:defRPr sz="110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1661"/>
            </a:lvl1pPr>
            <a:lvl2pPr>
              <a:defRPr sz="1385"/>
            </a:lvl2pPr>
            <a:lvl3pPr>
              <a:defRPr sz="1247"/>
            </a:lvl3pPr>
            <a:lvl4pPr>
              <a:defRPr sz="1108"/>
            </a:lvl4pPr>
            <a:lvl5pPr>
              <a:defRPr sz="1108"/>
            </a:lvl5pPr>
            <a:lvl6pPr>
              <a:defRPr sz="1108"/>
            </a:lvl6pPr>
            <a:lvl7pPr>
              <a:defRPr sz="1108"/>
            </a:lvl7pPr>
            <a:lvl8pPr>
              <a:defRPr sz="1108"/>
            </a:lvl8pPr>
            <a:lvl9pPr>
              <a:defRPr sz="110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AF01A-FC27-4F05-961C-EACB5A5D91A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DC80-0BD5-485E-A2E4-A1FCEF0C5E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13337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CFA7E-F464-4F33-BA75-47B9B2CFB2B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DC80-0BD5-485E-A2E4-A1FCEF0C5E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722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95300" y="1600204"/>
            <a:ext cx="4381500" cy="4525963"/>
          </a:xfrm>
        </p:spPr>
        <p:txBody>
          <a:bodyPr/>
          <a:lstStyle>
            <a:lvl1pPr>
              <a:defRPr sz="1939"/>
            </a:lvl1pPr>
            <a:lvl2pPr>
              <a:defRPr sz="1661"/>
            </a:lvl2pPr>
            <a:lvl3pPr>
              <a:defRPr sz="1385"/>
            </a:lvl3pPr>
            <a:lvl4pPr>
              <a:defRPr sz="1247"/>
            </a:lvl4pPr>
            <a:lvl5pPr>
              <a:defRPr sz="1247"/>
            </a:lvl5pPr>
            <a:lvl6pPr>
              <a:defRPr sz="1247"/>
            </a:lvl6pPr>
            <a:lvl7pPr>
              <a:defRPr sz="1247"/>
            </a:lvl7pPr>
            <a:lvl8pPr>
              <a:defRPr sz="1247"/>
            </a:lvl8pPr>
            <a:lvl9pPr>
              <a:defRPr sz="124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29200" y="1600204"/>
            <a:ext cx="4381500" cy="4525963"/>
          </a:xfrm>
        </p:spPr>
        <p:txBody>
          <a:bodyPr/>
          <a:lstStyle>
            <a:lvl1pPr>
              <a:defRPr sz="1939"/>
            </a:lvl1pPr>
            <a:lvl2pPr>
              <a:defRPr sz="1661"/>
            </a:lvl2pPr>
            <a:lvl3pPr>
              <a:defRPr sz="1385"/>
            </a:lvl3pPr>
            <a:lvl4pPr>
              <a:defRPr sz="1247"/>
            </a:lvl4pPr>
            <a:lvl5pPr>
              <a:defRPr sz="1247"/>
            </a:lvl5pPr>
            <a:lvl6pPr>
              <a:defRPr sz="1247"/>
            </a:lvl6pPr>
            <a:lvl7pPr>
              <a:defRPr sz="1247"/>
            </a:lvl7pPr>
            <a:lvl8pPr>
              <a:defRPr sz="1247"/>
            </a:lvl8pPr>
            <a:lvl9pPr>
              <a:defRPr sz="124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E8949-4467-4DC3-AD7D-34F7470AA395}" type="datetime1">
              <a:rPr lang="ru-RU" smtClean="0"/>
              <a:pPr/>
              <a:t>13.12.2017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DC80-0BD5-485E-A2E4-A1FCEF0C5E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163411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A8591-3CD2-4838-A513-452860FFEF1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DC80-0BD5-485E-A2E4-A1FCEF0C5E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02652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385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2" y="273054"/>
            <a:ext cx="5111750" cy="5853113"/>
          </a:xfrm>
        </p:spPr>
        <p:txBody>
          <a:bodyPr/>
          <a:lstStyle>
            <a:lvl1pPr>
              <a:defRPr sz="2216"/>
            </a:lvl1pPr>
            <a:lvl2pPr>
              <a:defRPr sz="1939"/>
            </a:lvl2pPr>
            <a:lvl3pPr>
              <a:defRPr sz="1661"/>
            </a:lvl3pPr>
            <a:lvl4pPr>
              <a:defRPr sz="1385"/>
            </a:lvl4pPr>
            <a:lvl5pPr>
              <a:defRPr sz="1385"/>
            </a:lvl5pPr>
            <a:lvl6pPr>
              <a:defRPr sz="1385"/>
            </a:lvl6pPr>
            <a:lvl7pPr>
              <a:defRPr sz="1385"/>
            </a:lvl7pPr>
            <a:lvl8pPr>
              <a:defRPr sz="1385"/>
            </a:lvl8pPr>
            <a:lvl9pPr>
              <a:defRPr sz="138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3"/>
            <a:ext cx="3008313" cy="4691063"/>
          </a:xfrm>
        </p:spPr>
        <p:txBody>
          <a:bodyPr/>
          <a:lstStyle>
            <a:lvl1pPr marL="0" indent="0">
              <a:buNone/>
              <a:defRPr sz="969"/>
            </a:lvl1pPr>
            <a:lvl2pPr marL="316531" indent="0">
              <a:buNone/>
              <a:defRPr sz="831"/>
            </a:lvl2pPr>
            <a:lvl3pPr marL="633062" indent="0">
              <a:buNone/>
              <a:defRPr sz="692"/>
            </a:lvl3pPr>
            <a:lvl4pPr marL="949593" indent="0">
              <a:buNone/>
              <a:defRPr sz="623"/>
            </a:lvl4pPr>
            <a:lvl5pPr marL="1266124" indent="0">
              <a:buNone/>
              <a:defRPr sz="623"/>
            </a:lvl5pPr>
            <a:lvl6pPr marL="1582655" indent="0">
              <a:buNone/>
              <a:defRPr sz="623"/>
            </a:lvl6pPr>
            <a:lvl7pPr marL="1899186" indent="0">
              <a:buNone/>
              <a:defRPr sz="623"/>
            </a:lvl7pPr>
            <a:lvl8pPr marL="2215717" indent="0">
              <a:buNone/>
              <a:defRPr sz="623"/>
            </a:lvl8pPr>
            <a:lvl9pPr marL="2532248" indent="0">
              <a:buNone/>
              <a:defRPr sz="623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93599-4DFA-4B56-B73B-578A95B2E5C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DC80-0BD5-485E-A2E4-A1FCEF0C5E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0341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385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216"/>
            </a:lvl1pPr>
            <a:lvl2pPr marL="316531" indent="0">
              <a:buNone/>
              <a:defRPr sz="1939"/>
            </a:lvl2pPr>
            <a:lvl3pPr marL="633062" indent="0">
              <a:buNone/>
              <a:defRPr sz="1661"/>
            </a:lvl3pPr>
            <a:lvl4pPr marL="949593" indent="0">
              <a:buNone/>
              <a:defRPr sz="1385"/>
            </a:lvl4pPr>
            <a:lvl5pPr marL="1266124" indent="0">
              <a:buNone/>
              <a:defRPr sz="1385"/>
            </a:lvl5pPr>
            <a:lvl6pPr marL="1582655" indent="0">
              <a:buNone/>
              <a:defRPr sz="1385"/>
            </a:lvl6pPr>
            <a:lvl7pPr marL="1899186" indent="0">
              <a:buNone/>
              <a:defRPr sz="1385"/>
            </a:lvl7pPr>
            <a:lvl8pPr marL="2215717" indent="0">
              <a:buNone/>
              <a:defRPr sz="1385"/>
            </a:lvl8pPr>
            <a:lvl9pPr marL="2532248" indent="0">
              <a:buNone/>
              <a:defRPr sz="1385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969"/>
            </a:lvl1pPr>
            <a:lvl2pPr marL="316531" indent="0">
              <a:buNone/>
              <a:defRPr sz="831"/>
            </a:lvl2pPr>
            <a:lvl3pPr marL="633062" indent="0">
              <a:buNone/>
              <a:defRPr sz="692"/>
            </a:lvl3pPr>
            <a:lvl4pPr marL="949593" indent="0">
              <a:buNone/>
              <a:defRPr sz="623"/>
            </a:lvl4pPr>
            <a:lvl5pPr marL="1266124" indent="0">
              <a:buNone/>
              <a:defRPr sz="623"/>
            </a:lvl5pPr>
            <a:lvl6pPr marL="1582655" indent="0">
              <a:buNone/>
              <a:defRPr sz="623"/>
            </a:lvl6pPr>
            <a:lvl7pPr marL="1899186" indent="0">
              <a:buNone/>
              <a:defRPr sz="623"/>
            </a:lvl7pPr>
            <a:lvl8pPr marL="2215717" indent="0">
              <a:buNone/>
              <a:defRPr sz="623"/>
            </a:lvl8pPr>
            <a:lvl9pPr marL="2532248" indent="0">
              <a:buNone/>
              <a:defRPr sz="623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DF5A5-AE29-40FE-9D75-7B9A53538C3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DC80-0BD5-485E-A2E4-A1FCEF0C5E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459081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881B8-C32E-4D6A-8299-2F76B6D7AF7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DC80-0BD5-485E-A2E4-A1FCEF0C5E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861194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42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1" y="274642"/>
            <a:ext cx="65341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6F7BA-3B59-4CC8-94AA-12BA6134906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DC80-0BD5-485E-A2E4-A1FCEF0C5E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374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661" b="1"/>
            </a:lvl1pPr>
            <a:lvl2pPr marL="316531" indent="0">
              <a:buNone/>
              <a:defRPr sz="1385" b="1"/>
            </a:lvl2pPr>
            <a:lvl3pPr marL="633062" indent="0">
              <a:buNone/>
              <a:defRPr sz="1247" b="1"/>
            </a:lvl3pPr>
            <a:lvl4pPr marL="949593" indent="0">
              <a:buNone/>
              <a:defRPr sz="1108" b="1"/>
            </a:lvl4pPr>
            <a:lvl5pPr marL="1266124" indent="0">
              <a:buNone/>
              <a:defRPr sz="1108" b="1"/>
            </a:lvl5pPr>
            <a:lvl6pPr marL="1582655" indent="0">
              <a:buNone/>
              <a:defRPr sz="1108" b="1"/>
            </a:lvl6pPr>
            <a:lvl7pPr marL="1899186" indent="0">
              <a:buNone/>
              <a:defRPr sz="1108" b="1"/>
            </a:lvl7pPr>
            <a:lvl8pPr marL="2215717" indent="0">
              <a:buNone/>
              <a:defRPr sz="1108" b="1"/>
            </a:lvl8pPr>
            <a:lvl9pPr marL="2532248" indent="0">
              <a:buNone/>
              <a:defRPr sz="110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661"/>
            </a:lvl1pPr>
            <a:lvl2pPr>
              <a:defRPr sz="1385"/>
            </a:lvl2pPr>
            <a:lvl3pPr>
              <a:defRPr sz="1247"/>
            </a:lvl3pPr>
            <a:lvl4pPr>
              <a:defRPr sz="1108"/>
            </a:lvl4pPr>
            <a:lvl5pPr>
              <a:defRPr sz="1108"/>
            </a:lvl5pPr>
            <a:lvl6pPr>
              <a:defRPr sz="1108"/>
            </a:lvl6pPr>
            <a:lvl7pPr>
              <a:defRPr sz="1108"/>
            </a:lvl7pPr>
            <a:lvl8pPr>
              <a:defRPr sz="1108"/>
            </a:lvl8pPr>
            <a:lvl9pPr>
              <a:defRPr sz="110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1661" b="1"/>
            </a:lvl1pPr>
            <a:lvl2pPr marL="316531" indent="0">
              <a:buNone/>
              <a:defRPr sz="1385" b="1"/>
            </a:lvl2pPr>
            <a:lvl3pPr marL="633062" indent="0">
              <a:buNone/>
              <a:defRPr sz="1247" b="1"/>
            </a:lvl3pPr>
            <a:lvl4pPr marL="949593" indent="0">
              <a:buNone/>
              <a:defRPr sz="1108" b="1"/>
            </a:lvl4pPr>
            <a:lvl5pPr marL="1266124" indent="0">
              <a:buNone/>
              <a:defRPr sz="1108" b="1"/>
            </a:lvl5pPr>
            <a:lvl6pPr marL="1582655" indent="0">
              <a:buNone/>
              <a:defRPr sz="1108" b="1"/>
            </a:lvl6pPr>
            <a:lvl7pPr marL="1899186" indent="0">
              <a:buNone/>
              <a:defRPr sz="1108" b="1"/>
            </a:lvl7pPr>
            <a:lvl8pPr marL="2215717" indent="0">
              <a:buNone/>
              <a:defRPr sz="1108" b="1"/>
            </a:lvl8pPr>
            <a:lvl9pPr marL="2532248" indent="0">
              <a:buNone/>
              <a:defRPr sz="110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1661"/>
            </a:lvl1pPr>
            <a:lvl2pPr>
              <a:defRPr sz="1385"/>
            </a:lvl2pPr>
            <a:lvl3pPr>
              <a:defRPr sz="1247"/>
            </a:lvl3pPr>
            <a:lvl4pPr>
              <a:defRPr sz="1108"/>
            </a:lvl4pPr>
            <a:lvl5pPr>
              <a:defRPr sz="1108"/>
            </a:lvl5pPr>
            <a:lvl6pPr>
              <a:defRPr sz="1108"/>
            </a:lvl6pPr>
            <a:lvl7pPr>
              <a:defRPr sz="1108"/>
            </a:lvl7pPr>
            <a:lvl8pPr>
              <a:defRPr sz="1108"/>
            </a:lvl8pPr>
            <a:lvl9pPr>
              <a:defRPr sz="110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AF01A-FC27-4F05-961C-EACB5A5D91A2}" type="datetime1">
              <a:rPr lang="ru-RU" smtClean="0"/>
              <a:pPr/>
              <a:t>13.12.2017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DC80-0BD5-485E-A2E4-A1FCEF0C5E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1871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CFA7E-F464-4F33-BA75-47B9B2CFB2BF}" type="datetime1">
              <a:rPr lang="ru-RU" smtClean="0"/>
              <a:pPr/>
              <a:t>13.12.2017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DC80-0BD5-485E-A2E4-A1FCEF0C5E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8958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A8591-3CD2-4838-A513-452860FFEF1C}" type="datetime1">
              <a:rPr lang="ru-RU" smtClean="0"/>
              <a:pPr/>
              <a:t>13.12.2017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DC80-0BD5-485E-A2E4-A1FCEF0C5E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92012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385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2" y="273054"/>
            <a:ext cx="5111750" cy="5853113"/>
          </a:xfrm>
        </p:spPr>
        <p:txBody>
          <a:bodyPr/>
          <a:lstStyle>
            <a:lvl1pPr>
              <a:defRPr sz="2216"/>
            </a:lvl1pPr>
            <a:lvl2pPr>
              <a:defRPr sz="1939"/>
            </a:lvl2pPr>
            <a:lvl3pPr>
              <a:defRPr sz="1661"/>
            </a:lvl3pPr>
            <a:lvl4pPr>
              <a:defRPr sz="1385"/>
            </a:lvl4pPr>
            <a:lvl5pPr>
              <a:defRPr sz="1385"/>
            </a:lvl5pPr>
            <a:lvl6pPr>
              <a:defRPr sz="1385"/>
            </a:lvl6pPr>
            <a:lvl7pPr>
              <a:defRPr sz="1385"/>
            </a:lvl7pPr>
            <a:lvl8pPr>
              <a:defRPr sz="1385"/>
            </a:lvl8pPr>
            <a:lvl9pPr>
              <a:defRPr sz="138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3"/>
            <a:ext cx="3008313" cy="4691063"/>
          </a:xfrm>
        </p:spPr>
        <p:txBody>
          <a:bodyPr/>
          <a:lstStyle>
            <a:lvl1pPr marL="0" indent="0">
              <a:buNone/>
              <a:defRPr sz="969"/>
            </a:lvl1pPr>
            <a:lvl2pPr marL="316531" indent="0">
              <a:buNone/>
              <a:defRPr sz="831"/>
            </a:lvl2pPr>
            <a:lvl3pPr marL="633062" indent="0">
              <a:buNone/>
              <a:defRPr sz="692"/>
            </a:lvl3pPr>
            <a:lvl4pPr marL="949593" indent="0">
              <a:buNone/>
              <a:defRPr sz="623"/>
            </a:lvl4pPr>
            <a:lvl5pPr marL="1266124" indent="0">
              <a:buNone/>
              <a:defRPr sz="623"/>
            </a:lvl5pPr>
            <a:lvl6pPr marL="1582655" indent="0">
              <a:buNone/>
              <a:defRPr sz="623"/>
            </a:lvl6pPr>
            <a:lvl7pPr marL="1899186" indent="0">
              <a:buNone/>
              <a:defRPr sz="623"/>
            </a:lvl7pPr>
            <a:lvl8pPr marL="2215717" indent="0">
              <a:buNone/>
              <a:defRPr sz="623"/>
            </a:lvl8pPr>
            <a:lvl9pPr marL="2532248" indent="0">
              <a:buNone/>
              <a:defRPr sz="623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93599-4DFA-4B56-B73B-578A95B2E5C8}" type="datetime1">
              <a:rPr lang="ru-RU" smtClean="0"/>
              <a:pPr/>
              <a:t>13.12.2017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DC80-0BD5-485E-A2E4-A1FCEF0C5E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4833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385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216"/>
            </a:lvl1pPr>
            <a:lvl2pPr marL="316531" indent="0">
              <a:buNone/>
              <a:defRPr sz="1939"/>
            </a:lvl2pPr>
            <a:lvl3pPr marL="633062" indent="0">
              <a:buNone/>
              <a:defRPr sz="1661"/>
            </a:lvl3pPr>
            <a:lvl4pPr marL="949593" indent="0">
              <a:buNone/>
              <a:defRPr sz="1385"/>
            </a:lvl4pPr>
            <a:lvl5pPr marL="1266124" indent="0">
              <a:buNone/>
              <a:defRPr sz="1385"/>
            </a:lvl5pPr>
            <a:lvl6pPr marL="1582655" indent="0">
              <a:buNone/>
              <a:defRPr sz="1385"/>
            </a:lvl6pPr>
            <a:lvl7pPr marL="1899186" indent="0">
              <a:buNone/>
              <a:defRPr sz="1385"/>
            </a:lvl7pPr>
            <a:lvl8pPr marL="2215717" indent="0">
              <a:buNone/>
              <a:defRPr sz="1385"/>
            </a:lvl8pPr>
            <a:lvl9pPr marL="2532248" indent="0">
              <a:buNone/>
              <a:defRPr sz="1385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969"/>
            </a:lvl1pPr>
            <a:lvl2pPr marL="316531" indent="0">
              <a:buNone/>
              <a:defRPr sz="831"/>
            </a:lvl2pPr>
            <a:lvl3pPr marL="633062" indent="0">
              <a:buNone/>
              <a:defRPr sz="692"/>
            </a:lvl3pPr>
            <a:lvl4pPr marL="949593" indent="0">
              <a:buNone/>
              <a:defRPr sz="623"/>
            </a:lvl4pPr>
            <a:lvl5pPr marL="1266124" indent="0">
              <a:buNone/>
              <a:defRPr sz="623"/>
            </a:lvl5pPr>
            <a:lvl6pPr marL="1582655" indent="0">
              <a:buNone/>
              <a:defRPr sz="623"/>
            </a:lvl6pPr>
            <a:lvl7pPr marL="1899186" indent="0">
              <a:buNone/>
              <a:defRPr sz="623"/>
            </a:lvl7pPr>
            <a:lvl8pPr marL="2215717" indent="0">
              <a:buNone/>
              <a:defRPr sz="623"/>
            </a:lvl8pPr>
            <a:lvl9pPr marL="2532248" indent="0">
              <a:buNone/>
              <a:defRPr sz="623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DF5A5-AE29-40FE-9D75-7B9A53538C38}" type="datetime1">
              <a:rPr lang="ru-RU" smtClean="0"/>
              <a:pPr/>
              <a:t>13.12.2017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DC80-0BD5-485E-A2E4-A1FCEF0C5E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4595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05128F-FBCC-40B9-BCFF-1B8F7C98FDD0}" type="datetime1">
              <a:rPr lang="ru-RU" smtClean="0"/>
              <a:pPr/>
              <a:t>13.12.2017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F5DC80-0BD5-485E-A2E4-A1FCEF0C5E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4852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633062" rtl="0" eaLnBrk="1" latinLnBrk="0" hangingPunct="1">
        <a:spcBef>
          <a:spcPct val="0"/>
        </a:spcBef>
        <a:buNone/>
        <a:defRPr sz="304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7398" indent="-237398" algn="l" defTabSz="633062" rtl="0" eaLnBrk="1" latinLnBrk="0" hangingPunct="1">
        <a:spcBef>
          <a:spcPct val="20000"/>
        </a:spcBef>
        <a:buFont typeface="Arial" panose="020B0604020202020204" pitchFamily="34" charset="0"/>
        <a:buChar char="•"/>
        <a:defRPr sz="2216" kern="1200">
          <a:solidFill>
            <a:schemeClr val="tx1"/>
          </a:solidFill>
          <a:latin typeface="+mn-lt"/>
          <a:ea typeface="+mn-ea"/>
          <a:cs typeface="+mn-cs"/>
        </a:defRPr>
      </a:lvl1pPr>
      <a:lvl2pPr marL="514363" indent="-197832" algn="l" defTabSz="633062" rtl="0" eaLnBrk="1" latinLnBrk="0" hangingPunct="1">
        <a:spcBef>
          <a:spcPct val="20000"/>
        </a:spcBef>
        <a:buFont typeface="Arial" panose="020B0604020202020204" pitchFamily="34" charset="0"/>
        <a:buChar char="–"/>
        <a:defRPr sz="1939" kern="1200">
          <a:solidFill>
            <a:schemeClr val="tx1"/>
          </a:solidFill>
          <a:latin typeface="+mn-lt"/>
          <a:ea typeface="+mn-ea"/>
          <a:cs typeface="+mn-cs"/>
        </a:defRPr>
      </a:lvl2pPr>
      <a:lvl3pPr marL="791327" indent="-158266" algn="l" defTabSz="633062" rtl="0" eaLnBrk="1" latinLnBrk="0" hangingPunct="1">
        <a:spcBef>
          <a:spcPct val="20000"/>
        </a:spcBef>
        <a:buFont typeface="Arial" panose="020B0604020202020204" pitchFamily="34" charset="0"/>
        <a:buChar char="•"/>
        <a:defRPr sz="1661" kern="1200">
          <a:solidFill>
            <a:schemeClr val="tx1"/>
          </a:solidFill>
          <a:latin typeface="+mn-lt"/>
          <a:ea typeface="+mn-ea"/>
          <a:cs typeface="+mn-cs"/>
        </a:defRPr>
      </a:lvl3pPr>
      <a:lvl4pPr marL="1107859" indent="-158266" algn="l" defTabSz="633062" rtl="0" eaLnBrk="1" latinLnBrk="0" hangingPunct="1">
        <a:spcBef>
          <a:spcPct val="20000"/>
        </a:spcBef>
        <a:buFont typeface="Arial" panose="020B0604020202020204" pitchFamily="34" charset="0"/>
        <a:buChar char="–"/>
        <a:defRPr sz="1385" kern="1200">
          <a:solidFill>
            <a:schemeClr val="tx1"/>
          </a:solidFill>
          <a:latin typeface="+mn-lt"/>
          <a:ea typeface="+mn-ea"/>
          <a:cs typeface="+mn-cs"/>
        </a:defRPr>
      </a:lvl4pPr>
      <a:lvl5pPr marL="1424390" indent="-158266" algn="l" defTabSz="633062" rtl="0" eaLnBrk="1" latinLnBrk="0" hangingPunct="1">
        <a:spcBef>
          <a:spcPct val="20000"/>
        </a:spcBef>
        <a:buFont typeface="Arial" panose="020B0604020202020204" pitchFamily="34" charset="0"/>
        <a:buChar char="»"/>
        <a:defRPr sz="1385" kern="1200">
          <a:solidFill>
            <a:schemeClr val="tx1"/>
          </a:solidFill>
          <a:latin typeface="+mn-lt"/>
          <a:ea typeface="+mn-ea"/>
          <a:cs typeface="+mn-cs"/>
        </a:defRPr>
      </a:lvl5pPr>
      <a:lvl6pPr marL="1740920" indent="-158266" algn="l" defTabSz="63306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85" kern="1200">
          <a:solidFill>
            <a:schemeClr val="tx1"/>
          </a:solidFill>
          <a:latin typeface="+mn-lt"/>
          <a:ea typeface="+mn-ea"/>
          <a:cs typeface="+mn-cs"/>
        </a:defRPr>
      </a:lvl6pPr>
      <a:lvl7pPr marL="2057452" indent="-158266" algn="l" defTabSz="63306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85" kern="1200">
          <a:solidFill>
            <a:schemeClr val="tx1"/>
          </a:solidFill>
          <a:latin typeface="+mn-lt"/>
          <a:ea typeface="+mn-ea"/>
          <a:cs typeface="+mn-cs"/>
        </a:defRPr>
      </a:lvl7pPr>
      <a:lvl8pPr marL="2373983" indent="-158266" algn="l" defTabSz="63306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85" kern="1200">
          <a:solidFill>
            <a:schemeClr val="tx1"/>
          </a:solidFill>
          <a:latin typeface="+mn-lt"/>
          <a:ea typeface="+mn-ea"/>
          <a:cs typeface="+mn-cs"/>
        </a:defRPr>
      </a:lvl8pPr>
      <a:lvl9pPr marL="2690513" indent="-158266" algn="l" defTabSz="63306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8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1pPr>
      <a:lvl2pPr marL="316531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2pPr>
      <a:lvl3pPr marL="633062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3pPr>
      <a:lvl4pPr marL="949593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4pPr>
      <a:lvl5pPr marL="1266124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5pPr>
      <a:lvl6pPr marL="1582655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6pPr>
      <a:lvl7pPr marL="1899186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7pPr>
      <a:lvl8pPr marL="2215717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8pPr>
      <a:lvl9pPr marL="2532248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05128F-FBCC-40B9-BCFF-1B8F7C98FDD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F5DC80-0BD5-485E-A2E4-A1FCEF0C5E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2987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633062" rtl="0" eaLnBrk="1" latinLnBrk="0" hangingPunct="1">
        <a:spcBef>
          <a:spcPct val="0"/>
        </a:spcBef>
        <a:buNone/>
        <a:defRPr sz="304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7398" indent="-237398" algn="l" defTabSz="633062" rtl="0" eaLnBrk="1" latinLnBrk="0" hangingPunct="1">
        <a:spcBef>
          <a:spcPct val="20000"/>
        </a:spcBef>
        <a:buFont typeface="Arial" panose="020B0604020202020204" pitchFamily="34" charset="0"/>
        <a:buChar char="•"/>
        <a:defRPr sz="2216" kern="1200">
          <a:solidFill>
            <a:schemeClr val="tx1"/>
          </a:solidFill>
          <a:latin typeface="+mn-lt"/>
          <a:ea typeface="+mn-ea"/>
          <a:cs typeface="+mn-cs"/>
        </a:defRPr>
      </a:lvl1pPr>
      <a:lvl2pPr marL="514363" indent="-197832" algn="l" defTabSz="633062" rtl="0" eaLnBrk="1" latinLnBrk="0" hangingPunct="1">
        <a:spcBef>
          <a:spcPct val="20000"/>
        </a:spcBef>
        <a:buFont typeface="Arial" panose="020B0604020202020204" pitchFamily="34" charset="0"/>
        <a:buChar char="–"/>
        <a:defRPr sz="1939" kern="1200">
          <a:solidFill>
            <a:schemeClr val="tx1"/>
          </a:solidFill>
          <a:latin typeface="+mn-lt"/>
          <a:ea typeface="+mn-ea"/>
          <a:cs typeface="+mn-cs"/>
        </a:defRPr>
      </a:lvl2pPr>
      <a:lvl3pPr marL="791327" indent="-158266" algn="l" defTabSz="633062" rtl="0" eaLnBrk="1" latinLnBrk="0" hangingPunct="1">
        <a:spcBef>
          <a:spcPct val="20000"/>
        </a:spcBef>
        <a:buFont typeface="Arial" panose="020B0604020202020204" pitchFamily="34" charset="0"/>
        <a:buChar char="•"/>
        <a:defRPr sz="1661" kern="1200">
          <a:solidFill>
            <a:schemeClr val="tx1"/>
          </a:solidFill>
          <a:latin typeface="+mn-lt"/>
          <a:ea typeface="+mn-ea"/>
          <a:cs typeface="+mn-cs"/>
        </a:defRPr>
      </a:lvl3pPr>
      <a:lvl4pPr marL="1107859" indent="-158266" algn="l" defTabSz="633062" rtl="0" eaLnBrk="1" latinLnBrk="0" hangingPunct="1">
        <a:spcBef>
          <a:spcPct val="20000"/>
        </a:spcBef>
        <a:buFont typeface="Arial" panose="020B0604020202020204" pitchFamily="34" charset="0"/>
        <a:buChar char="–"/>
        <a:defRPr sz="1385" kern="1200">
          <a:solidFill>
            <a:schemeClr val="tx1"/>
          </a:solidFill>
          <a:latin typeface="+mn-lt"/>
          <a:ea typeface="+mn-ea"/>
          <a:cs typeface="+mn-cs"/>
        </a:defRPr>
      </a:lvl4pPr>
      <a:lvl5pPr marL="1424390" indent="-158266" algn="l" defTabSz="633062" rtl="0" eaLnBrk="1" latinLnBrk="0" hangingPunct="1">
        <a:spcBef>
          <a:spcPct val="20000"/>
        </a:spcBef>
        <a:buFont typeface="Arial" panose="020B0604020202020204" pitchFamily="34" charset="0"/>
        <a:buChar char="»"/>
        <a:defRPr sz="1385" kern="1200">
          <a:solidFill>
            <a:schemeClr val="tx1"/>
          </a:solidFill>
          <a:latin typeface="+mn-lt"/>
          <a:ea typeface="+mn-ea"/>
          <a:cs typeface="+mn-cs"/>
        </a:defRPr>
      </a:lvl5pPr>
      <a:lvl6pPr marL="1740920" indent="-158266" algn="l" defTabSz="63306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85" kern="1200">
          <a:solidFill>
            <a:schemeClr val="tx1"/>
          </a:solidFill>
          <a:latin typeface="+mn-lt"/>
          <a:ea typeface="+mn-ea"/>
          <a:cs typeface="+mn-cs"/>
        </a:defRPr>
      </a:lvl6pPr>
      <a:lvl7pPr marL="2057452" indent="-158266" algn="l" defTabSz="63306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85" kern="1200">
          <a:solidFill>
            <a:schemeClr val="tx1"/>
          </a:solidFill>
          <a:latin typeface="+mn-lt"/>
          <a:ea typeface="+mn-ea"/>
          <a:cs typeface="+mn-cs"/>
        </a:defRPr>
      </a:lvl7pPr>
      <a:lvl8pPr marL="2373983" indent="-158266" algn="l" defTabSz="63306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85" kern="1200">
          <a:solidFill>
            <a:schemeClr val="tx1"/>
          </a:solidFill>
          <a:latin typeface="+mn-lt"/>
          <a:ea typeface="+mn-ea"/>
          <a:cs typeface="+mn-cs"/>
        </a:defRPr>
      </a:lvl8pPr>
      <a:lvl9pPr marL="2690513" indent="-158266" algn="l" defTabSz="63306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8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1pPr>
      <a:lvl2pPr marL="316531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2pPr>
      <a:lvl3pPr marL="633062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3pPr>
      <a:lvl4pPr marL="949593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4pPr>
      <a:lvl5pPr marL="1266124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5pPr>
      <a:lvl6pPr marL="1582655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6pPr>
      <a:lvl7pPr marL="1899186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7pPr>
      <a:lvl8pPr marL="2215717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8pPr>
      <a:lvl9pPr marL="2532248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05128F-FBCC-40B9-BCFF-1B8F7C98FDD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F5DC80-0BD5-485E-A2E4-A1FCEF0C5E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697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defTabSz="633062" rtl="0" eaLnBrk="1" latinLnBrk="0" hangingPunct="1">
        <a:spcBef>
          <a:spcPct val="0"/>
        </a:spcBef>
        <a:buNone/>
        <a:defRPr sz="304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7398" indent="-237398" algn="l" defTabSz="633062" rtl="0" eaLnBrk="1" latinLnBrk="0" hangingPunct="1">
        <a:spcBef>
          <a:spcPct val="20000"/>
        </a:spcBef>
        <a:buFont typeface="Arial" panose="020B0604020202020204" pitchFamily="34" charset="0"/>
        <a:buChar char="•"/>
        <a:defRPr sz="2216" kern="1200">
          <a:solidFill>
            <a:schemeClr val="tx1"/>
          </a:solidFill>
          <a:latin typeface="+mn-lt"/>
          <a:ea typeface="+mn-ea"/>
          <a:cs typeface="+mn-cs"/>
        </a:defRPr>
      </a:lvl1pPr>
      <a:lvl2pPr marL="514363" indent="-197832" algn="l" defTabSz="633062" rtl="0" eaLnBrk="1" latinLnBrk="0" hangingPunct="1">
        <a:spcBef>
          <a:spcPct val="20000"/>
        </a:spcBef>
        <a:buFont typeface="Arial" panose="020B0604020202020204" pitchFamily="34" charset="0"/>
        <a:buChar char="–"/>
        <a:defRPr sz="1939" kern="1200">
          <a:solidFill>
            <a:schemeClr val="tx1"/>
          </a:solidFill>
          <a:latin typeface="+mn-lt"/>
          <a:ea typeface="+mn-ea"/>
          <a:cs typeface="+mn-cs"/>
        </a:defRPr>
      </a:lvl2pPr>
      <a:lvl3pPr marL="791327" indent="-158266" algn="l" defTabSz="633062" rtl="0" eaLnBrk="1" latinLnBrk="0" hangingPunct="1">
        <a:spcBef>
          <a:spcPct val="20000"/>
        </a:spcBef>
        <a:buFont typeface="Arial" panose="020B0604020202020204" pitchFamily="34" charset="0"/>
        <a:buChar char="•"/>
        <a:defRPr sz="1661" kern="1200">
          <a:solidFill>
            <a:schemeClr val="tx1"/>
          </a:solidFill>
          <a:latin typeface="+mn-lt"/>
          <a:ea typeface="+mn-ea"/>
          <a:cs typeface="+mn-cs"/>
        </a:defRPr>
      </a:lvl3pPr>
      <a:lvl4pPr marL="1107859" indent="-158266" algn="l" defTabSz="633062" rtl="0" eaLnBrk="1" latinLnBrk="0" hangingPunct="1">
        <a:spcBef>
          <a:spcPct val="20000"/>
        </a:spcBef>
        <a:buFont typeface="Arial" panose="020B0604020202020204" pitchFamily="34" charset="0"/>
        <a:buChar char="–"/>
        <a:defRPr sz="1385" kern="1200">
          <a:solidFill>
            <a:schemeClr val="tx1"/>
          </a:solidFill>
          <a:latin typeface="+mn-lt"/>
          <a:ea typeface="+mn-ea"/>
          <a:cs typeface="+mn-cs"/>
        </a:defRPr>
      </a:lvl4pPr>
      <a:lvl5pPr marL="1424390" indent="-158266" algn="l" defTabSz="633062" rtl="0" eaLnBrk="1" latinLnBrk="0" hangingPunct="1">
        <a:spcBef>
          <a:spcPct val="20000"/>
        </a:spcBef>
        <a:buFont typeface="Arial" panose="020B0604020202020204" pitchFamily="34" charset="0"/>
        <a:buChar char="»"/>
        <a:defRPr sz="1385" kern="1200">
          <a:solidFill>
            <a:schemeClr val="tx1"/>
          </a:solidFill>
          <a:latin typeface="+mn-lt"/>
          <a:ea typeface="+mn-ea"/>
          <a:cs typeface="+mn-cs"/>
        </a:defRPr>
      </a:lvl5pPr>
      <a:lvl6pPr marL="1740920" indent="-158266" algn="l" defTabSz="63306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85" kern="1200">
          <a:solidFill>
            <a:schemeClr val="tx1"/>
          </a:solidFill>
          <a:latin typeface="+mn-lt"/>
          <a:ea typeface="+mn-ea"/>
          <a:cs typeface="+mn-cs"/>
        </a:defRPr>
      </a:lvl6pPr>
      <a:lvl7pPr marL="2057452" indent="-158266" algn="l" defTabSz="63306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85" kern="1200">
          <a:solidFill>
            <a:schemeClr val="tx1"/>
          </a:solidFill>
          <a:latin typeface="+mn-lt"/>
          <a:ea typeface="+mn-ea"/>
          <a:cs typeface="+mn-cs"/>
        </a:defRPr>
      </a:lvl7pPr>
      <a:lvl8pPr marL="2373983" indent="-158266" algn="l" defTabSz="63306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85" kern="1200">
          <a:solidFill>
            <a:schemeClr val="tx1"/>
          </a:solidFill>
          <a:latin typeface="+mn-lt"/>
          <a:ea typeface="+mn-ea"/>
          <a:cs typeface="+mn-cs"/>
        </a:defRPr>
      </a:lvl8pPr>
      <a:lvl9pPr marL="2690513" indent="-158266" algn="l" defTabSz="63306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8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1pPr>
      <a:lvl2pPr marL="316531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2pPr>
      <a:lvl3pPr marL="633062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3pPr>
      <a:lvl4pPr marL="949593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4pPr>
      <a:lvl5pPr marL="1266124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5pPr>
      <a:lvl6pPr marL="1582655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6pPr>
      <a:lvl7pPr marL="1899186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7pPr>
      <a:lvl8pPr marL="2215717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8pPr>
      <a:lvl9pPr marL="2532248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05128F-FBCC-40B9-BCFF-1B8F7C98FDD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F5DC80-0BD5-485E-A2E4-A1FCEF0C5E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618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ctr" defTabSz="633062" rtl="0" eaLnBrk="1" latinLnBrk="0" hangingPunct="1">
        <a:spcBef>
          <a:spcPct val="0"/>
        </a:spcBef>
        <a:buNone/>
        <a:defRPr sz="304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7398" indent="-237398" algn="l" defTabSz="633062" rtl="0" eaLnBrk="1" latinLnBrk="0" hangingPunct="1">
        <a:spcBef>
          <a:spcPct val="20000"/>
        </a:spcBef>
        <a:buFont typeface="Arial" panose="020B0604020202020204" pitchFamily="34" charset="0"/>
        <a:buChar char="•"/>
        <a:defRPr sz="2216" kern="1200">
          <a:solidFill>
            <a:schemeClr val="tx1"/>
          </a:solidFill>
          <a:latin typeface="+mn-lt"/>
          <a:ea typeface="+mn-ea"/>
          <a:cs typeface="+mn-cs"/>
        </a:defRPr>
      </a:lvl1pPr>
      <a:lvl2pPr marL="514363" indent="-197832" algn="l" defTabSz="633062" rtl="0" eaLnBrk="1" latinLnBrk="0" hangingPunct="1">
        <a:spcBef>
          <a:spcPct val="20000"/>
        </a:spcBef>
        <a:buFont typeface="Arial" panose="020B0604020202020204" pitchFamily="34" charset="0"/>
        <a:buChar char="–"/>
        <a:defRPr sz="1939" kern="1200">
          <a:solidFill>
            <a:schemeClr val="tx1"/>
          </a:solidFill>
          <a:latin typeface="+mn-lt"/>
          <a:ea typeface="+mn-ea"/>
          <a:cs typeface="+mn-cs"/>
        </a:defRPr>
      </a:lvl2pPr>
      <a:lvl3pPr marL="791327" indent="-158266" algn="l" defTabSz="633062" rtl="0" eaLnBrk="1" latinLnBrk="0" hangingPunct="1">
        <a:spcBef>
          <a:spcPct val="20000"/>
        </a:spcBef>
        <a:buFont typeface="Arial" panose="020B0604020202020204" pitchFamily="34" charset="0"/>
        <a:buChar char="•"/>
        <a:defRPr sz="1661" kern="1200">
          <a:solidFill>
            <a:schemeClr val="tx1"/>
          </a:solidFill>
          <a:latin typeface="+mn-lt"/>
          <a:ea typeface="+mn-ea"/>
          <a:cs typeface="+mn-cs"/>
        </a:defRPr>
      </a:lvl3pPr>
      <a:lvl4pPr marL="1107859" indent="-158266" algn="l" defTabSz="633062" rtl="0" eaLnBrk="1" latinLnBrk="0" hangingPunct="1">
        <a:spcBef>
          <a:spcPct val="20000"/>
        </a:spcBef>
        <a:buFont typeface="Arial" panose="020B0604020202020204" pitchFamily="34" charset="0"/>
        <a:buChar char="–"/>
        <a:defRPr sz="1385" kern="1200">
          <a:solidFill>
            <a:schemeClr val="tx1"/>
          </a:solidFill>
          <a:latin typeface="+mn-lt"/>
          <a:ea typeface="+mn-ea"/>
          <a:cs typeface="+mn-cs"/>
        </a:defRPr>
      </a:lvl4pPr>
      <a:lvl5pPr marL="1424390" indent="-158266" algn="l" defTabSz="633062" rtl="0" eaLnBrk="1" latinLnBrk="0" hangingPunct="1">
        <a:spcBef>
          <a:spcPct val="20000"/>
        </a:spcBef>
        <a:buFont typeface="Arial" panose="020B0604020202020204" pitchFamily="34" charset="0"/>
        <a:buChar char="»"/>
        <a:defRPr sz="1385" kern="1200">
          <a:solidFill>
            <a:schemeClr val="tx1"/>
          </a:solidFill>
          <a:latin typeface="+mn-lt"/>
          <a:ea typeface="+mn-ea"/>
          <a:cs typeface="+mn-cs"/>
        </a:defRPr>
      </a:lvl5pPr>
      <a:lvl6pPr marL="1740920" indent="-158266" algn="l" defTabSz="63306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85" kern="1200">
          <a:solidFill>
            <a:schemeClr val="tx1"/>
          </a:solidFill>
          <a:latin typeface="+mn-lt"/>
          <a:ea typeface="+mn-ea"/>
          <a:cs typeface="+mn-cs"/>
        </a:defRPr>
      </a:lvl6pPr>
      <a:lvl7pPr marL="2057452" indent="-158266" algn="l" defTabSz="63306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85" kern="1200">
          <a:solidFill>
            <a:schemeClr val="tx1"/>
          </a:solidFill>
          <a:latin typeface="+mn-lt"/>
          <a:ea typeface="+mn-ea"/>
          <a:cs typeface="+mn-cs"/>
        </a:defRPr>
      </a:lvl7pPr>
      <a:lvl8pPr marL="2373983" indent="-158266" algn="l" defTabSz="63306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85" kern="1200">
          <a:solidFill>
            <a:schemeClr val="tx1"/>
          </a:solidFill>
          <a:latin typeface="+mn-lt"/>
          <a:ea typeface="+mn-ea"/>
          <a:cs typeface="+mn-cs"/>
        </a:defRPr>
      </a:lvl8pPr>
      <a:lvl9pPr marL="2690513" indent="-158266" algn="l" defTabSz="63306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8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1pPr>
      <a:lvl2pPr marL="316531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2pPr>
      <a:lvl3pPr marL="633062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3pPr>
      <a:lvl4pPr marL="949593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4pPr>
      <a:lvl5pPr marL="1266124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5pPr>
      <a:lvl6pPr marL="1582655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6pPr>
      <a:lvl7pPr marL="1899186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7pPr>
      <a:lvl8pPr marL="2215717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8pPr>
      <a:lvl9pPr marL="2532248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b-fund.ru/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nb-forum.ru/" TargetMode="External"/><Relationship Id="rId5" Type="http://schemas.openxmlformats.org/officeDocument/2006/relationships/hyperlink" Target="http://investsp.nb-fund.ru/" TargetMode="External"/><Relationship Id="rId4" Type="http://schemas.openxmlformats.org/officeDocument/2006/relationships/hyperlink" Target="http://konkurs.nb-fund.ru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4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10.png"/><Relationship Id="rId11" Type="http://schemas.openxmlformats.org/officeDocument/2006/relationships/image" Target="../media/image15.jpeg"/><Relationship Id="rId5" Type="http://schemas.openxmlformats.org/officeDocument/2006/relationships/image" Target="../media/image9.png"/><Relationship Id="rId10" Type="http://schemas.openxmlformats.org/officeDocument/2006/relationships/image" Target="../media/image14.jpeg"/><Relationship Id="rId4" Type="http://schemas.openxmlformats.org/officeDocument/2006/relationships/image" Target="../media/image8.png"/><Relationship Id="rId9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16.png"/><Relationship Id="rId5" Type="http://schemas.openxmlformats.org/officeDocument/2006/relationships/image" Target="../media/image9.png"/><Relationship Id="rId4" Type="http://schemas.openxmlformats.org/officeDocument/2006/relationships/hyperlink" Target="http://investsp.nb-fund.ru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95536" y="4869160"/>
            <a:ext cx="388843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rgbClr val="3F8F74"/>
                </a:solidFill>
              </a:rPr>
              <a:t>ПРОГРАММЫ </a:t>
            </a:r>
          </a:p>
          <a:p>
            <a:r>
              <a:rPr lang="ru-RU" sz="2200" b="1" dirty="0">
                <a:solidFill>
                  <a:srgbClr val="3F8F74"/>
                </a:solidFill>
              </a:rPr>
              <a:t>ФИНАНСОВОЙ </a:t>
            </a:r>
          </a:p>
          <a:p>
            <a:r>
              <a:rPr lang="ru-RU" sz="2200" b="1" dirty="0">
                <a:solidFill>
                  <a:srgbClr val="3F8F74"/>
                </a:solidFill>
              </a:rPr>
              <a:t>ПОДДЕРЖКИ СОЦИАЛЬНЫХ </a:t>
            </a:r>
          </a:p>
          <a:p>
            <a:r>
              <a:rPr lang="ru-RU" sz="2200" b="1" dirty="0">
                <a:solidFill>
                  <a:srgbClr val="3F8F74"/>
                </a:solidFill>
              </a:rPr>
              <a:t>ПРЕДПРИНИМАТЕЛЕЙ</a:t>
            </a:r>
          </a:p>
        </p:txBody>
      </p:sp>
    </p:spTree>
    <p:extLst>
      <p:ext uri="{BB962C8B-B14F-4D97-AF65-F5344CB8AC3E}">
        <p14:creationId xmlns:p14="http://schemas.microsoft.com/office/powerpoint/2010/main" val="344939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she_nv\Desktop\Logo-fond_no_backgraun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6747" y="1556792"/>
            <a:ext cx="1450505" cy="562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0" y="2420888"/>
            <a:ext cx="9144000" cy="398570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Адрес: г. Москва, ул. Знаменка, </a:t>
            </a:r>
            <a:r>
              <a:rPr lang="en-US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ru-RU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д. 8/13, стр. 2</a:t>
            </a:r>
          </a:p>
          <a:p>
            <a:pPr algn="ctr">
              <a:defRPr/>
            </a:pPr>
            <a:endParaRPr lang="en-US" sz="1100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 algn="ctr">
              <a:defRPr/>
            </a:pPr>
            <a:r>
              <a:rPr lang="ru-RU" sz="11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Контактное лицо: Анна Крошкина, тел</a:t>
            </a:r>
            <a:r>
              <a:rPr lang="ru-RU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.:  +7 (495) 780 </a:t>
            </a:r>
            <a:r>
              <a:rPr lang="en-US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-</a:t>
            </a:r>
            <a:r>
              <a:rPr lang="ru-RU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96</a:t>
            </a:r>
            <a:r>
              <a:rPr lang="en-US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-</a:t>
            </a:r>
            <a:r>
              <a:rPr lang="ru-RU" sz="11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71, доб. </a:t>
            </a:r>
            <a:r>
              <a:rPr lang="ru-RU" sz="11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40-06</a:t>
            </a:r>
            <a:endParaRPr lang="ru-RU" sz="1100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 algn="ctr">
              <a:defRPr/>
            </a:pPr>
            <a:r>
              <a:rPr lang="ru-RU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Горячая линия: </a:t>
            </a:r>
            <a:r>
              <a:rPr lang="en-US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ru-RU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8 800 333 68 78</a:t>
            </a:r>
            <a:endParaRPr lang="en-US" sz="1100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 algn="ctr">
              <a:defRPr/>
            </a:pPr>
            <a:endParaRPr lang="ru-RU" sz="1100" b="1" dirty="0">
              <a:solidFill>
                <a:schemeClr val="tx1">
                  <a:lumMod val="65000"/>
                  <a:lumOff val="35000"/>
                </a:schemeClr>
              </a:solidFill>
              <a:latin typeface="Calibri Light" pitchFamily="34" charset="0"/>
            </a:endParaRPr>
          </a:p>
          <a:p>
            <a:pPr algn="ctr">
              <a:defRPr/>
            </a:pPr>
            <a:endParaRPr lang="ru-RU" sz="1100" b="1" dirty="0">
              <a:solidFill>
                <a:schemeClr val="tx1">
                  <a:lumMod val="65000"/>
                  <a:lumOff val="35000"/>
                </a:schemeClr>
              </a:solidFill>
              <a:latin typeface="Calibri Light" pitchFamily="34" charset="0"/>
            </a:endParaRPr>
          </a:p>
          <a:p>
            <a:pPr algn="ctr">
              <a:defRPr/>
            </a:pPr>
            <a:endParaRPr lang="en-US" sz="1100" b="1" dirty="0">
              <a:solidFill>
                <a:schemeClr val="tx1">
                  <a:lumMod val="65000"/>
                  <a:lumOff val="35000"/>
                </a:schemeClr>
              </a:solidFill>
              <a:latin typeface="Calibri Light" pitchFamily="34" charset="0"/>
            </a:endParaRPr>
          </a:p>
          <a:p>
            <a:pPr algn="ctr"/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www.nb-fund.ru</a:t>
            </a:r>
            <a:endParaRPr lang="ru-RU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Фонд </a:t>
            </a: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«Наше будущее</a:t>
            </a: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»</a:t>
            </a:r>
          </a:p>
          <a:p>
            <a:pPr algn="ctr"/>
            <a:endParaRPr lang="ru-RU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konkurs.nb-fund.ru</a:t>
            </a:r>
            <a:endParaRPr lang="ru-RU" sz="11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Всероссийский </a:t>
            </a: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конкурс проектов «Социальный предприниматель</a:t>
            </a: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»</a:t>
            </a:r>
          </a:p>
          <a:p>
            <a:pPr algn="ctr"/>
            <a:endParaRPr lang="ru-RU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investsp.nb-fund.ru/</a:t>
            </a:r>
            <a:endParaRPr lang="ru-RU" sz="11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Конкурс </a:t>
            </a: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«Прямые инвестиции в социальное предпринимательство</a:t>
            </a: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»</a:t>
            </a:r>
          </a:p>
          <a:p>
            <a:pPr algn="ctr"/>
            <a:endParaRPr lang="ru-RU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  <a:hlinkClick r:id="rId6"/>
              </a:rPr>
              <a:t>www.nb-forum.ru</a:t>
            </a:r>
            <a:endParaRPr lang="ru-RU" sz="11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Информационно-аналитический портал</a:t>
            </a:r>
          </a:p>
          <a:p>
            <a:pPr algn="ctr"/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«Новый </a:t>
            </a: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бизнес: социальное предпринимательство»</a:t>
            </a:r>
          </a:p>
          <a:p>
            <a:pPr algn="ctr">
              <a:defRPr/>
            </a:pPr>
            <a:r>
              <a:rPr lang="ru-RU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 Light" pitchFamily="34" charset="0"/>
              </a:rPr>
              <a:t> </a:t>
            </a:r>
            <a:endParaRPr lang="en-US" sz="1100" b="1" dirty="0">
              <a:solidFill>
                <a:schemeClr val="tx1">
                  <a:lumMod val="50000"/>
                  <a:lumOff val="50000"/>
                </a:schemeClr>
              </a:solidFill>
              <a:latin typeface="Calibri Light" pitchFamily="34" charset="0"/>
            </a:endParaRPr>
          </a:p>
          <a:p>
            <a:pPr algn="ctr">
              <a:defRPr/>
            </a:pPr>
            <a:endParaRPr lang="ru-RU" sz="1100" b="1" dirty="0">
              <a:solidFill>
                <a:schemeClr val="tx1">
                  <a:lumMod val="50000"/>
                  <a:lumOff val="50000"/>
                </a:schemeClr>
              </a:solidFill>
              <a:latin typeface="Calibri Light" pitchFamily="34" charset="0"/>
            </a:endParaRPr>
          </a:p>
          <a:p>
            <a:pPr algn="ctr">
              <a:defRPr/>
            </a:pPr>
            <a:endParaRPr lang="ru-RU" sz="1100" b="1" dirty="0">
              <a:solidFill>
                <a:schemeClr val="tx1">
                  <a:lumMod val="50000"/>
                  <a:lumOff val="50000"/>
                </a:schemeClr>
              </a:solidFill>
              <a:latin typeface="Calibri Light" pitchFamily="34" charset="0"/>
            </a:endParaRPr>
          </a:p>
          <a:p>
            <a:pPr algn="ctr">
              <a:defRPr/>
            </a:pPr>
            <a:endParaRPr lang="ru-RU" sz="1100" b="1" dirty="0">
              <a:solidFill>
                <a:schemeClr val="tx1">
                  <a:lumMod val="50000"/>
                  <a:lumOff val="50000"/>
                </a:schemeClr>
              </a:solidFill>
              <a:latin typeface="Calibr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6627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DC80-0BD5-485E-A2E4-A1FCEF0C5E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372592" y="1240850"/>
            <a:ext cx="43758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200" dirty="0">
                <a:solidFill>
                  <a:prstClr val="black">
                    <a:lumMod val="65000"/>
                    <a:lumOff val="35000"/>
                  </a:prstClr>
                </a:solidFill>
                <a:ea typeface="Calibri" panose="020F0502020204030204" pitchFamily="34" charset="0"/>
                <a:cs typeface="Times New Roman" pitchFamily="18" charset="0"/>
              </a:rPr>
              <a:t>Фонд «Наше будущее» — первая организация, системно </a:t>
            </a:r>
            <a:r>
              <a:rPr lang="ru-RU" sz="1200" dirty="0">
                <a:solidFill>
                  <a:srgbClr val="3F8F74"/>
                </a:solidFill>
                <a:ea typeface="Calibri" panose="020F0502020204030204" pitchFamily="34" charset="0"/>
                <a:cs typeface="Times New Roman" pitchFamily="18" charset="0"/>
              </a:rPr>
              <a:t>развивающая социальное предпринимательство в России.</a:t>
            </a:r>
            <a:endParaRPr lang="ru-RU" sz="1200" dirty="0">
              <a:solidFill>
                <a:srgbClr val="3F8F74"/>
              </a:solidFill>
            </a:endParaRPr>
          </a:p>
          <a:p>
            <a:pPr algn="just">
              <a:tabLst>
                <a:tab pos="0" algn="l"/>
                <a:tab pos="633062" algn="l"/>
                <a:tab pos="1266124" algn="l"/>
                <a:tab pos="1899186" algn="l"/>
                <a:tab pos="2532248" algn="l"/>
                <a:tab pos="3165310" algn="l"/>
                <a:tab pos="3798372" algn="l"/>
                <a:tab pos="4431434" algn="l"/>
                <a:tab pos="5064496" algn="l"/>
                <a:tab pos="5697558" algn="l"/>
                <a:tab pos="6330620" algn="l"/>
                <a:tab pos="6963682" algn="l"/>
              </a:tabLst>
            </a:pP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4372594" y="2856598"/>
            <a:ext cx="4375869" cy="617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3305" tIns="31652" rIns="63305" bIns="31652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158266" algn="l"/>
              </a:tabLst>
            </a:pPr>
            <a:r>
              <a:rPr lang="ru-RU" sz="1200" dirty="0">
                <a:solidFill>
                  <a:prstClr val="black">
                    <a:lumMod val="65000"/>
                    <a:lumOff val="35000"/>
                  </a:prstClr>
                </a:solidFill>
                <a:ea typeface="Calibri" panose="020F0502020204030204" pitchFamily="34" charset="0"/>
                <a:cs typeface="Times New Roman" pitchFamily="18" charset="0"/>
              </a:rPr>
              <a:t>Деятельность Фонда финансируется из личных средств Учредителя и является выражением его личной гражданской и социальной позиции. </a:t>
            </a:r>
          </a:p>
        </p:txBody>
      </p:sp>
      <p:sp>
        <p:nvSpPr>
          <p:cNvPr id="18" name="Прямоугольник 27"/>
          <p:cNvSpPr>
            <a:spLocks noChangeArrowheads="1"/>
          </p:cNvSpPr>
          <p:nvPr/>
        </p:nvSpPr>
        <p:spPr bwMode="auto">
          <a:xfrm>
            <a:off x="4422445" y="4960795"/>
            <a:ext cx="432601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3F8F74"/>
                </a:solidFill>
                <a:ea typeface="Calibri" panose="020F0502020204030204" pitchFamily="34" charset="0"/>
                <a:cs typeface="Times New Roman" pitchFamily="18" charset="0"/>
              </a:rPr>
              <a:t>Миссия Фонда — выступать в качестве катализатора позитивных социальных изменений в  российском обществе. 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4372594" y="2073170"/>
            <a:ext cx="41598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200" dirty="0">
                <a:solidFill>
                  <a:prstClr val="black">
                    <a:lumMod val="65000"/>
                    <a:lumOff val="35000"/>
                  </a:prstClr>
                </a:solidFill>
                <a:ea typeface="Calibri" panose="020F0502020204030204" pitchFamily="34" charset="0"/>
                <a:cs typeface="Times New Roman" pitchFamily="18" charset="0"/>
              </a:rPr>
              <a:t>Фонд создан в </a:t>
            </a:r>
            <a:r>
              <a:rPr lang="ru-RU" sz="1200" dirty="0">
                <a:solidFill>
                  <a:srgbClr val="3F8F74"/>
                </a:solidFill>
                <a:ea typeface="Calibri" panose="020F0502020204030204" pitchFamily="34" charset="0"/>
                <a:cs typeface="Times New Roman" pitchFamily="18" charset="0"/>
              </a:rPr>
              <a:t>2007 году </a:t>
            </a:r>
            <a:r>
              <a:rPr lang="ru-RU" sz="1200" dirty="0">
                <a:solidFill>
                  <a:prstClr val="black">
                    <a:lumMod val="65000"/>
                    <a:lumOff val="35000"/>
                  </a:prstClr>
                </a:solidFill>
                <a:ea typeface="Calibri" panose="020F0502020204030204" pitchFamily="34" charset="0"/>
                <a:cs typeface="Times New Roman" pitchFamily="18" charset="0"/>
              </a:rPr>
              <a:t>по инициативе российского бизнесмена </a:t>
            </a:r>
            <a:r>
              <a:rPr lang="ru-RU" sz="1200" dirty="0">
                <a:solidFill>
                  <a:srgbClr val="3F8F74"/>
                </a:solidFill>
                <a:ea typeface="Calibri" panose="020F0502020204030204" pitchFamily="34" charset="0"/>
                <a:cs typeface="Times New Roman" pitchFamily="18" charset="0"/>
              </a:rPr>
              <a:t>Вагита Алекперова.</a:t>
            </a:r>
            <a:endParaRPr lang="ru-RU" sz="1200" dirty="0">
              <a:solidFill>
                <a:srgbClr val="3F8F74"/>
              </a:solidFill>
            </a:endParaRPr>
          </a:p>
        </p:txBody>
      </p:sp>
      <p:sp>
        <p:nvSpPr>
          <p:cNvPr id="23" name="Rectangle 1"/>
          <p:cNvSpPr>
            <a:spLocks noChangeArrowheads="1"/>
          </p:cNvSpPr>
          <p:nvPr/>
        </p:nvSpPr>
        <p:spPr bwMode="auto">
          <a:xfrm>
            <a:off x="5727643" y="3927116"/>
            <a:ext cx="3020819" cy="617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3305" tIns="31652" rIns="63305" bIns="31652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158266" algn="l"/>
              </a:tabLst>
            </a:pPr>
            <a:r>
              <a:rPr lang="ru-RU" sz="1200" dirty="0">
                <a:solidFill>
                  <a:prstClr val="black">
                    <a:lumMod val="65000"/>
                    <a:lumOff val="35000"/>
                  </a:prstClr>
                </a:solidFill>
                <a:ea typeface="Calibri" panose="020F0502020204030204" pitchFamily="34" charset="0"/>
                <a:cs typeface="Times New Roman" pitchFamily="18" charset="0"/>
              </a:rPr>
              <a:t>Фонд стал первой российской организацией, которая входит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158266" algn="l"/>
              </a:tabLst>
            </a:pPr>
            <a:r>
              <a:rPr lang="ru-RU" sz="1200" dirty="0">
                <a:solidFill>
                  <a:prstClr val="black">
                    <a:lumMod val="65000"/>
                    <a:lumOff val="35000"/>
                  </a:prstClr>
                </a:solidFill>
                <a:ea typeface="Calibri" panose="020F0502020204030204" pitchFamily="34" charset="0"/>
                <a:cs typeface="Times New Roman" pitchFamily="18" charset="0"/>
              </a:rPr>
              <a:t>в </a:t>
            </a:r>
            <a:r>
              <a:rPr lang="ru-RU" sz="1200" dirty="0">
                <a:solidFill>
                  <a:srgbClr val="3F8F74"/>
                </a:solidFill>
                <a:ea typeface="Calibri" panose="020F0502020204030204" pitchFamily="34" charset="0"/>
                <a:cs typeface="Times New Roman" pitchFamily="18" charset="0"/>
              </a:rPr>
              <a:t>Глобальную сеть социальных инвесторов</a:t>
            </a:r>
            <a:r>
              <a:rPr lang="en-US" sz="1200" dirty="0">
                <a:solidFill>
                  <a:srgbClr val="3F8F74"/>
                </a:solidFill>
                <a:ea typeface="Calibri" panose="020F0502020204030204" pitchFamily="34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3F8F74"/>
              </a:solidFill>
              <a:ea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54554" y="355097"/>
            <a:ext cx="638101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4619">
              <a:defRPr/>
            </a:pPr>
            <a:r>
              <a:rPr lang="ru-RU" sz="1400" b="1" dirty="0">
                <a:solidFill>
                  <a:prstClr val="white"/>
                </a:solidFill>
              </a:rPr>
              <a:t>О ФОНДЕ РЕГИОНАЛЬНЫХ СОЦИАЛЬНЫХ ПРОГРАММ «НАШЕ БУДУЩЕЕ»</a:t>
            </a:r>
          </a:p>
        </p:txBody>
      </p:sp>
      <p:grpSp>
        <p:nvGrpSpPr>
          <p:cNvPr id="13" name="Группа 12"/>
          <p:cNvGrpSpPr/>
          <p:nvPr/>
        </p:nvGrpSpPr>
        <p:grpSpPr>
          <a:xfrm>
            <a:off x="395536" y="1214365"/>
            <a:ext cx="2996643" cy="4203985"/>
            <a:chOff x="416495" y="1484784"/>
            <a:chExt cx="3082925" cy="4325031"/>
          </a:xfrm>
        </p:grpSpPr>
        <p:pic>
          <p:nvPicPr>
            <p:cNvPr id="24" name="Рисунок 2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4" r="12761" b="13708"/>
            <a:stretch/>
          </p:blipFill>
          <p:spPr>
            <a:xfrm>
              <a:off x="416495" y="1484784"/>
              <a:ext cx="3082925" cy="3081825"/>
            </a:xfrm>
            <a:prstGeom prst="rect">
              <a:avLst/>
            </a:prstGeom>
          </p:spPr>
        </p:pic>
        <p:pic>
          <p:nvPicPr>
            <p:cNvPr id="1026" name="Picture 2" descr="W:\презентация о фонде\слайды\элементы\квадрат1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4095" y="4137700"/>
              <a:ext cx="1672115" cy="16721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Прямоугольник 11"/>
            <p:cNvSpPr/>
            <p:nvPr/>
          </p:nvSpPr>
          <p:spPr>
            <a:xfrm>
              <a:off x="1785017" y="4676271"/>
              <a:ext cx="1555559" cy="6954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969" b="1" dirty="0">
                  <a:solidFill>
                    <a:prstClr val="white"/>
                  </a:solidFill>
                  <a:ea typeface="Calibri" panose="020F0502020204030204" pitchFamily="34" charset="0"/>
                  <a:cs typeface="Times New Roman" pitchFamily="18" charset="0"/>
                </a:rPr>
                <a:t>Вагит Алекперов,</a:t>
              </a:r>
            </a:p>
            <a:p>
              <a:r>
                <a:rPr lang="ru-RU" sz="969" b="1" dirty="0">
                  <a:solidFill>
                    <a:prstClr val="white"/>
                  </a:solidFill>
                  <a:cs typeface="Times New Roman" pitchFamily="18" charset="0"/>
                </a:rPr>
                <a:t>Учредитель Фонда</a:t>
              </a:r>
            </a:p>
            <a:p>
              <a:r>
                <a:rPr lang="ru-RU" sz="969" b="1" dirty="0">
                  <a:solidFill>
                    <a:prstClr val="white"/>
                  </a:solidFill>
                  <a:cs typeface="Times New Roman" pitchFamily="18" charset="0"/>
                </a:rPr>
                <a:t>«Наше Будущее»</a:t>
              </a:r>
              <a:endParaRPr lang="ru-RU" sz="969" dirty="0">
                <a:solidFill>
                  <a:prstClr val="white"/>
                </a:solidFill>
              </a:endParaRPr>
            </a:p>
          </p:txBody>
        </p:sp>
      </p:grpSp>
      <p:pic>
        <p:nvPicPr>
          <p:cNvPr id="1027" name="Picture 3" descr="W:\презентация о фонде\GIIN-LOG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2446" y="3744935"/>
            <a:ext cx="1219998" cy="966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670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54958" y="2350330"/>
            <a:ext cx="16280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Конкурс проводится </a:t>
            </a:r>
          </a:p>
          <a:p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в 85 регионах РФ</a:t>
            </a:r>
          </a:p>
          <a:p>
            <a:endParaRPr lang="ru-RU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Заявки принимаются в течение всего года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031180" y="2003992"/>
            <a:ext cx="945105" cy="262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8" b="1" dirty="0">
                <a:solidFill>
                  <a:srgbClr val="006600"/>
                </a:solidFill>
              </a:rPr>
              <a:t>Участники</a:t>
            </a:r>
            <a:endParaRPr lang="ru-RU" sz="1108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822619" y="1690520"/>
            <a:ext cx="6689799" cy="0"/>
          </a:xfrm>
          <a:prstGeom prst="line">
            <a:avLst/>
          </a:prstGeom>
          <a:ln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822619" y="1711732"/>
            <a:ext cx="0" cy="285137"/>
          </a:xfrm>
          <a:prstGeom prst="line">
            <a:avLst/>
          </a:prstGeom>
          <a:ln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105210" y="1733352"/>
            <a:ext cx="0" cy="285137"/>
          </a:xfrm>
          <a:prstGeom prst="line">
            <a:avLst/>
          </a:prstGeom>
          <a:ln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3122498" y="2245495"/>
            <a:ext cx="4808" cy="1931435"/>
          </a:xfrm>
          <a:prstGeom prst="line">
            <a:avLst/>
          </a:prstGeom>
          <a:ln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316809" y="1697895"/>
            <a:ext cx="0" cy="298973"/>
          </a:xfrm>
          <a:prstGeom prst="line">
            <a:avLst/>
          </a:prstGeom>
          <a:ln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2" y="4518634"/>
            <a:ext cx="5044213" cy="2339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3503733" y="2344896"/>
            <a:ext cx="149893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Представители малого и  среднего бизнеса</a:t>
            </a:r>
          </a:p>
          <a:p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Некоммерческие организации (НКО, благотворительные         фонды и др.)</a:t>
            </a:r>
          </a:p>
          <a:p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Индивидуальные предприниматели</a:t>
            </a:r>
          </a:p>
        </p:txBody>
      </p:sp>
      <p:sp>
        <p:nvSpPr>
          <p:cNvPr id="21" name="TextBox 15"/>
          <p:cNvSpPr txBox="1">
            <a:spLocks noChangeArrowheads="1"/>
          </p:cNvSpPr>
          <p:nvPr/>
        </p:nvSpPr>
        <p:spPr bwMode="auto">
          <a:xfrm>
            <a:off x="5598260" y="2018489"/>
            <a:ext cx="1643399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5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3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6600"/>
                </a:solidFill>
                <a:latin typeface="+mn-lt"/>
              </a:rPr>
              <a:t>Требования к проектам</a:t>
            </a:r>
          </a:p>
        </p:txBody>
      </p:sp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5639201" y="2256056"/>
            <a:ext cx="2821231" cy="2576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62308" tIns="32400" rIns="62308" bIns="32400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5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0"/>
              </a:spcBef>
              <a:buClr>
                <a:srgbClr val="006600"/>
              </a:buClr>
              <a:buNone/>
            </a:pPr>
            <a:r>
              <a:rPr lang="ru-RU" altLang="ru-RU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Реализация на территории РФ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Clr>
                <a:srgbClr val="006600"/>
              </a:buClr>
              <a:buNone/>
            </a:pPr>
            <a:r>
              <a:rPr lang="ru-RU" altLang="ru-RU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  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Clr>
                <a:srgbClr val="006600"/>
              </a:buClr>
              <a:buNone/>
            </a:pPr>
            <a:r>
              <a:rPr lang="ru-RU" altLang="ru-RU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Направлен на решение или смягчение актуальной социальной проблемы территории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Clr>
                <a:srgbClr val="006600"/>
              </a:buClr>
              <a:buNone/>
            </a:pPr>
            <a:endParaRPr lang="ru-RU" altLang="ru-RU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Clr>
                <a:srgbClr val="006600"/>
              </a:buClr>
              <a:buNone/>
            </a:pPr>
            <a:r>
              <a:rPr lang="ru-RU" altLang="ru-R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Инновационный </a:t>
            </a:r>
            <a:r>
              <a:rPr lang="ru-RU" altLang="ru-RU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подход к решению социальной проблемы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Clr>
                <a:srgbClr val="006600"/>
              </a:buClr>
              <a:buNone/>
            </a:pPr>
            <a:endParaRPr lang="ru-RU" altLang="ru-RU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Clr>
                <a:srgbClr val="006600"/>
              </a:buClr>
              <a:buNone/>
            </a:pPr>
            <a:r>
              <a:rPr lang="ru-RU" altLang="ru-RU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Бизнес-модель (финансовая устойчивость)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Clr>
                <a:srgbClr val="006600"/>
              </a:buClr>
              <a:buNone/>
            </a:pPr>
            <a:endParaRPr lang="ru-RU" altLang="ru-RU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Clr>
                <a:srgbClr val="006600"/>
              </a:buClr>
              <a:buNone/>
            </a:pPr>
            <a:r>
              <a:rPr lang="ru-RU" altLang="ru-RU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Возможность применения </a:t>
            </a:r>
            <a:r>
              <a:rPr lang="ru-RU" altLang="ru-R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технологий</a:t>
            </a:r>
            <a:endParaRPr lang="en-US" altLang="ru-RU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Clr>
                <a:srgbClr val="006600"/>
              </a:buClr>
              <a:buNone/>
            </a:pPr>
            <a:r>
              <a:rPr lang="ru-RU" altLang="ru-R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 </a:t>
            </a:r>
            <a:r>
              <a:rPr lang="ru-RU" altLang="ru-RU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других регионах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Clr>
                <a:srgbClr val="006600"/>
              </a:buClr>
              <a:buNone/>
            </a:pPr>
            <a:endParaRPr lang="ru-RU" altLang="ru-RU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Clr>
                <a:srgbClr val="006600"/>
              </a:buClr>
              <a:buNone/>
            </a:pPr>
            <a:r>
              <a:rPr lang="ru-RU" altLang="ru-RU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20% от бюджета проекта должны быть средствами заявителя</a:t>
            </a: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flipH="1">
            <a:off x="5190536" y="2335813"/>
            <a:ext cx="1342" cy="2245315"/>
          </a:xfrm>
          <a:prstGeom prst="line">
            <a:avLst/>
          </a:prstGeom>
          <a:ln>
            <a:solidFill>
              <a:srgbClr val="3F8F74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5190536" y="2335812"/>
            <a:ext cx="448665" cy="0"/>
          </a:xfrm>
          <a:prstGeom prst="straightConnector1">
            <a:avLst/>
          </a:prstGeom>
          <a:ln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5191877" y="2780928"/>
            <a:ext cx="448665" cy="0"/>
          </a:xfrm>
          <a:prstGeom prst="straightConnector1">
            <a:avLst/>
          </a:prstGeom>
          <a:ln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5185079" y="3284984"/>
            <a:ext cx="448665" cy="0"/>
          </a:xfrm>
          <a:prstGeom prst="straightConnector1">
            <a:avLst/>
          </a:prstGeom>
          <a:ln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5190534" y="3717032"/>
            <a:ext cx="448665" cy="0"/>
          </a:xfrm>
          <a:prstGeom prst="straightConnector1">
            <a:avLst/>
          </a:prstGeom>
          <a:ln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5190535" y="4176930"/>
            <a:ext cx="448665" cy="0"/>
          </a:xfrm>
          <a:prstGeom prst="straightConnector1">
            <a:avLst/>
          </a:prstGeom>
          <a:ln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3127831" y="2506349"/>
            <a:ext cx="255107" cy="0"/>
          </a:xfrm>
          <a:prstGeom prst="straightConnector1">
            <a:avLst/>
          </a:prstGeom>
          <a:ln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>
            <a:off x="3133310" y="3240826"/>
            <a:ext cx="255107" cy="0"/>
          </a:xfrm>
          <a:prstGeom prst="straightConnector1">
            <a:avLst/>
          </a:prstGeom>
          <a:ln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804453" y="2344896"/>
            <a:ext cx="0" cy="657984"/>
          </a:xfrm>
          <a:prstGeom prst="line">
            <a:avLst/>
          </a:prstGeom>
          <a:ln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>
            <a:off x="804452" y="2490985"/>
            <a:ext cx="255107" cy="0"/>
          </a:xfrm>
          <a:prstGeom prst="straightConnector1">
            <a:avLst/>
          </a:prstGeom>
          <a:ln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>
            <a:off x="804452" y="3012624"/>
            <a:ext cx="255107" cy="0"/>
          </a:xfrm>
          <a:prstGeom prst="straightConnector1">
            <a:avLst/>
          </a:prstGeom>
          <a:ln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751407" y="2003538"/>
            <a:ext cx="1643236" cy="262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8" b="1" dirty="0" smtClean="0">
                <a:solidFill>
                  <a:srgbClr val="006600"/>
                </a:solidFill>
              </a:rPr>
              <a:t>География</a:t>
            </a:r>
            <a:r>
              <a:rPr lang="en-US" sz="1108" b="1" dirty="0">
                <a:solidFill>
                  <a:srgbClr val="006600"/>
                </a:solidFill>
              </a:rPr>
              <a:t> </a:t>
            </a:r>
            <a:r>
              <a:rPr lang="ru-RU" sz="1108" b="1" dirty="0" smtClean="0">
                <a:solidFill>
                  <a:srgbClr val="006600"/>
                </a:solidFill>
              </a:rPr>
              <a:t>и </a:t>
            </a:r>
            <a:r>
              <a:rPr lang="ru-RU" sz="1108" b="1" dirty="0">
                <a:solidFill>
                  <a:srgbClr val="006600"/>
                </a:solidFill>
              </a:rPr>
              <a:t>сроки</a:t>
            </a:r>
            <a:endParaRPr lang="ru-RU" sz="1108" dirty="0"/>
          </a:p>
        </p:txBody>
      </p:sp>
      <p:sp>
        <p:nvSpPr>
          <p:cNvPr id="31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8641112" y="6492878"/>
            <a:ext cx="384307" cy="365125"/>
          </a:xfrm>
        </p:spPr>
        <p:txBody>
          <a:bodyPr/>
          <a:lstStyle/>
          <a:p>
            <a:r>
              <a:rPr lang="en-US" dirty="0">
                <a:solidFill>
                  <a:prstClr val="black">
                    <a:tint val="75000"/>
                  </a:prstClr>
                </a:solidFill>
              </a:rPr>
              <a:t>3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275102" y="355097"/>
            <a:ext cx="686046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/>
            <a:r>
              <a:rPr lang="ru-RU" sz="1400" b="1" cap="all" dirty="0">
                <a:solidFill>
                  <a:prstClr val="white"/>
                </a:solidFill>
              </a:rPr>
              <a:t>ВСЕРОССИЙСКИЙ КОНКУРС ПРОЕКТОВ «СОЦИАЛЬНЫЙ ПРЕДПРИНИМАТЕЛЬ» </a:t>
            </a:r>
          </a:p>
        </p:txBody>
      </p:sp>
      <p:cxnSp>
        <p:nvCxnSpPr>
          <p:cNvPr id="36" name="Прямая со стрелкой 35"/>
          <p:cNvCxnSpPr/>
          <p:nvPr/>
        </p:nvCxnSpPr>
        <p:spPr>
          <a:xfrm>
            <a:off x="3133310" y="4176930"/>
            <a:ext cx="255107" cy="0"/>
          </a:xfrm>
          <a:prstGeom prst="straightConnector1">
            <a:avLst/>
          </a:prstGeom>
          <a:ln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>
            <a:off x="5193173" y="4581128"/>
            <a:ext cx="448665" cy="0"/>
          </a:xfrm>
          <a:prstGeom prst="straightConnector1">
            <a:avLst/>
          </a:prstGeom>
          <a:ln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рямоугольник 40"/>
          <p:cNvSpPr/>
          <p:nvPr/>
        </p:nvSpPr>
        <p:spPr>
          <a:xfrm>
            <a:off x="0" y="926560"/>
            <a:ext cx="913557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algn="ctr"/>
            <a:r>
              <a:rPr lang="ru-RU" sz="1400" b="1" cap="all" dirty="0">
                <a:solidFill>
                  <a:schemeClr val="bg1">
                    <a:lumMod val="50000"/>
                  </a:schemeClr>
                </a:solidFill>
              </a:rPr>
              <a:t>Участники и Основные требования к проектам</a:t>
            </a:r>
            <a:endParaRPr lang="ru-RU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5334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Овал 20"/>
          <p:cNvSpPr/>
          <p:nvPr/>
        </p:nvSpPr>
        <p:spPr>
          <a:xfrm>
            <a:off x="433441" y="3627180"/>
            <a:ext cx="2248086" cy="85437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/>
          </a:p>
        </p:txBody>
      </p:sp>
      <p:sp>
        <p:nvSpPr>
          <p:cNvPr id="13" name="Прямоугольник 12"/>
          <p:cNvSpPr/>
          <p:nvPr/>
        </p:nvSpPr>
        <p:spPr>
          <a:xfrm>
            <a:off x="619168" y="3824947"/>
            <a:ext cx="1876632" cy="433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rgbClr val="006600"/>
                </a:solidFill>
              </a:rPr>
              <a:t>ЗАКЛЮЧЕНИЕ ДОГОВОРОВ </a:t>
            </a:r>
          </a:p>
          <a:p>
            <a:pPr algn="ctr"/>
            <a:r>
              <a:rPr lang="ru-RU" altLang="ru-RU" sz="1100" b="1" dirty="0" smtClean="0">
                <a:solidFill>
                  <a:srgbClr val="006600"/>
                </a:solidFill>
              </a:rPr>
              <a:t>С ПОБЕДИТЕЛЯМИ</a:t>
            </a:r>
            <a:endParaRPr lang="ru-RU" altLang="ru-RU" sz="1100" b="1" dirty="0">
              <a:solidFill>
                <a:srgbClr val="006600"/>
              </a:solidFill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2026502" y="2831453"/>
            <a:ext cx="269945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22" name="Picture 10" descr="http://www.seo-progress.ru/img/userfiles/image/po_faktu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42460" y="3683353"/>
            <a:ext cx="1028408" cy="854370"/>
          </a:xfrm>
          <a:prstGeom prst="rect">
            <a:avLst/>
          </a:prstGeom>
          <a:noFill/>
          <a:effectLst>
            <a:outerShdw blurRad="50800" dist="50800" sx="1000" sy="1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421297" y="2420183"/>
            <a:ext cx="1560955" cy="81635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47"/>
          </a:p>
        </p:txBody>
      </p:sp>
      <p:sp>
        <p:nvSpPr>
          <p:cNvPr id="23" name="Прямоугольник 22"/>
          <p:cNvSpPr/>
          <p:nvPr/>
        </p:nvSpPr>
        <p:spPr>
          <a:xfrm>
            <a:off x="421296" y="2510627"/>
            <a:ext cx="1560957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rgbClr val="006600"/>
                </a:solidFill>
              </a:rPr>
              <a:t>ВХОДНАЯ</a:t>
            </a:r>
            <a:r>
              <a:rPr lang="en-US" altLang="ru-RU" sz="1100" b="1" dirty="0" smtClean="0">
                <a:solidFill>
                  <a:srgbClr val="006600"/>
                </a:solidFill>
              </a:rPr>
              <a:t> </a:t>
            </a:r>
            <a:r>
              <a:rPr lang="ru-RU" altLang="ru-RU" sz="1100" b="1" dirty="0" smtClean="0">
                <a:solidFill>
                  <a:srgbClr val="006600"/>
                </a:solidFill>
              </a:rPr>
              <a:t>ТЕХНИЧЕСКАЯ</a:t>
            </a:r>
          </a:p>
          <a:p>
            <a:pPr algn="ctr"/>
            <a:r>
              <a:rPr lang="ru-RU" altLang="ru-RU" sz="1100" b="1" dirty="0" smtClean="0">
                <a:solidFill>
                  <a:srgbClr val="006600"/>
                </a:solidFill>
              </a:rPr>
              <a:t>ЭКСПЕРТИЗА ЗАЯВКИ</a:t>
            </a:r>
            <a:endParaRPr lang="ru-RU" altLang="ru-RU" sz="1100" b="1" dirty="0">
              <a:solidFill>
                <a:srgbClr val="006600"/>
              </a:solidFill>
            </a:endParaRPr>
          </a:p>
        </p:txBody>
      </p:sp>
      <p:sp>
        <p:nvSpPr>
          <p:cNvPr id="24" name="Скругленная прямоугольная выноска 23"/>
          <p:cNvSpPr/>
          <p:nvPr/>
        </p:nvSpPr>
        <p:spPr>
          <a:xfrm>
            <a:off x="5940152" y="1772816"/>
            <a:ext cx="2611187" cy="3850011"/>
          </a:xfrm>
          <a:prstGeom prst="wedgeRoundRectCallout">
            <a:avLst>
              <a:gd name="adj1" fmla="val -19803"/>
              <a:gd name="adj2" fmla="val 55340"/>
              <a:gd name="adj3" fmla="val 16667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247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951515" y="2994276"/>
            <a:ext cx="2610266" cy="433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108" dirty="0"/>
              <a:t>действующему бизнесу, </a:t>
            </a:r>
          </a:p>
          <a:p>
            <a:pPr algn="ctr">
              <a:defRPr/>
            </a:pPr>
            <a:r>
              <a:rPr lang="ru-RU" sz="1108" dirty="0"/>
              <a:t>подающему проект во второй раз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951515" y="4910445"/>
            <a:ext cx="2599823" cy="433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108" dirty="0" err="1"/>
              <a:t>стартап</a:t>
            </a:r>
            <a:r>
              <a:rPr lang="ru-RU" sz="1108" dirty="0"/>
              <a:t>-компаниям, ведущим деятельность менее 1 года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940152" y="2529478"/>
            <a:ext cx="2621628" cy="433324"/>
          </a:xfrm>
          <a:prstGeom prst="rect">
            <a:avLst/>
          </a:prstGeom>
          <a:solidFill>
            <a:srgbClr val="006600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108" dirty="0">
                <a:solidFill>
                  <a:schemeClr val="bg1"/>
                </a:solidFill>
              </a:rPr>
              <a:t>до 10 000 000 рублей </a:t>
            </a:r>
          </a:p>
          <a:p>
            <a:pPr algn="ctr">
              <a:defRPr/>
            </a:pPr>
            <a:r>
              <a:rPr lang="ru-RU" sz="1108" dirty="0">
                <a:solidFill>
                  <a:schemeClr val="bg1"/>
                </a:solidFill>
              </a:rPr>
              <a:t>на срок до 7 лет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951516" y="3940450"/>
            <a:ext cx="2599824" cy="433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108" dirty="0"/>
              <a:t>действующему бизнесу, </a:t>
            </a:r>
          </a:p>
          <a:p>
            <a:pPr algn="ctr">
              <a:defRPr/>
            </a:pPr>
            <a:r>
              <a:rPr lang="ru-RU" sz="1108" dirty="0"/>
              <a:t>подающему проект в первый раз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940152" y="4430257"/>
            <a:ext cx="2621628" cy="433324"/>
          </a:xfrm>
          <a:prstGeom prst="rect">
            <a:avLst/>
          </a:prstGeom>
          <a:solidFill>
            <a:srgbClr val="00A200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108" dirty="0">
                <a:solidFill>
                  <a:schemeClr val="bg1"/>
                </a:solidFill>
              </a:rPr>
              <a:t>до 500 000 рублей </a:t>
            </a:r>
          </a:p>
          <a:p>
            <a:pPr algn="ctr">
              <a:defRPr/>
            </a:pPr>
            <a:r>
              <a:rPr lang="ru-RU" sz="1108" dirty="0">
                <a:solidFill>
                  <a:schemeClr val="bg1"/>
                </a:solidFill>
              </a:rPr>
              <a:t>на срок до 5 лет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940152" y="3474464"/>
            <a:ext cx="2621628" cy="433324"/>
          </a:xfrm>
          <a:prstGeom prst="rect">
            <a:avLst/>
          </a:prstGeom>
          <a:solidFill>
            <a:srgbClr val="008600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108" dirty="0">
                <a:solidFill>
                  <a:schemeClr val="bg1"/>
                </a:solidFill>
              </a:rPr>
              <a:t>до 5 000 000 рублей </a:t>
            </a:r>
          </a:p>
          <a:p>
            <a:pPr algn="ctr">
              <a:defRPr/>
            </a:pPr>
            <a:r>
              <a:rPr lang="ru-RU" sz="1108" dirty="0">
                <a:solidFill>
                  <a:schemeClr val="bg1"/>
                </a:solidFill>
              </a:rPr>
              <a:t>на срок до 5 лет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5940152" y="1957889"/>
            <a:ext cx="2611187" cy="390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69" b="1" cap="all" dirty="0">
                <a:solidFill>
                  <a:srgbClr val="1D4336"/>
                </a:solidFill>
              </a:rPr>
              <a:t>Условия финансирования в виде беспроцентных займов</a:t>
            </a:r>
            <a:endParaRPr lang="ru-RU" sz="969" b="1" dirty="0">
              <a:solidFill>
                <a:srgbClr val="1D4336"/>
              </a:solidFill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2392081" y="2420183"/>
            <a:ext cx="1196441" cy="81635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47"/>
          </a:p>
        </p:txBody>
      </p:sp>
      <p:sp>
        <p:nvSpPr>
          <p:cNvPr id="35" name="Прямоугольник 34"/>
          <p:cNvSpPr/>
          <p:nvPr/>
        </p:nvSpPr>
        <p:spPr>
          <a:xfrm>
            <a:off x="2386807" y="2456023"/>
            <a:ext cx="121307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rgbClr val="006600"/>
                </a:solidFill>
              </a:rPr>
              <a:t>РАССМОТРЕНИЕ ПРОЕКТОВ </a:t>
            </a:r>
          </a:p>
          <a:p>
            <a:pPr algn="ctr"/>
            <a:r>
              <a:rPr lang="ru-RU" altLang="ru-RU" sz="1100" b="1" dirty="0" smtClean="0">
                <a:solidFill>
                  <a:srgbClr val="006600"/>
                </a:solidFill>
              </a:rPr>
              <a:t>КОНКУРСНЫМ КОМИТЕТОМ</a:t>
            </a:r>
            <a:endParaRPr lang="ru-RU" altLang="ru-RU" sz="1100" b="1" dirty="0">
              <a:solidFill>
                <a:srgbClr val="006600"/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4009714" y="2415860"/>
            <a:ext cx="1196441" cy="82148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47"/>
          </a:p>
        </p:txBody>
      </p:sp>
      <p:sp>
        <p:nvSpPr>
          <p:cNvPr id="37" name="Прямоугольник 36"/>
          <p:cNvSpPr/>
          <p:nvPr/>
        </p:nvSpPr>
        <p:spPr>
          <a:xfrm>
            <a:off x="4017256" y="2463024"/>
            <a:ext cx="118889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rgbClr val="006600"/>
                </a:solidFill>
              </a:rPr>
              <a:t>ПОДГОТОВКА УЧАСТНИКАМИ </a:t>
            </a:r>
          </a:p>
          <a:p>
            <a:pPr algn="ctr"/>
            <a:r>
              <a:rPr lang="ru-RU" altLang="ru-RU" sz="1100" b="1" dirty="0" smtClean="0">
                <a:solidFill>
                  <a:srgbClr val="006600"/>
                </a:solidFill>
              </a:rPr>
              <a:t>БИЗНЕС-ПЛАНОВ </a:t>
            </a:r>
            <a:endParaRPr lang="ru-RU" altLang="ru-RU" sz="1100" b="1" dirty="0">
              <a:solidFill>
                <a:srgbClr val="006600"/>
              </a:solidFill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4006815" y="3591099"/>
            <a:ext cx="1199340" cy="80759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47"/>
          </a:p>
        </p:txBody>
      </p:sp>
      <p:sp>
        <p:nvSpPr>
          <p:cNvPr id="39" name="Прямоугольник 38"/>
          <p:cNvSpPr/>
          <p:nvPr/>
        </p:nvSpPr>
        <p:spPr>
          <a:xfrm>
            <a:off x="4022476" y="3721853"/>
            <a:ext cx="11889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rgbClr val="006600"/>
                </a:solidFill>
              </a:rPr>
              <a:t>ЭКСПЕРТИЗА </a:t>
            </a:r>
          </a:p>
          <a:p>
            <a:pPr algn="ctr"/>
            <a:r>
              <a:rPr lang="ru-RU" altLang="ru-RU" sz="1100" b="1" dirty="0" smtClean="0">
                <a:solidFill>
                  <a:srgbClr val="006600"/>
                </a:solidFill>
              </a:rPr>
              <a:t>БИЗНЕС-ПЛАНОВ</a:t>
            </a:r>
            <a:endParaRPr lang="ru-RU" altLang="ru-RU" sz="1100" b="1" dirty="0">
              <a:solidFill>
                <a:srgbClr val="006600"/>
              </a:solidFill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635895" y="4845506"/>
            <a:ext cx="1570260" cy="95549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47"/>
          </a:p>
        </p:txBody>
      </p:sp>
      <p:sp>
        <p:nvSpPr>
          <p:cNvPr id="41" name="Прямоугольник 40"/>
          <p:cNvSpPr/>
          <p:nvPr/>
        </p:nvSpPr>
        <p:spPr>
          <a:xfrm>
            <a:off x="3635896" y="4936243"/>
            <a:ext cx="15702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rgbClr val="006600"/>
                </a:solidFill>
              </a:rPr>
              <a:t>ПОСЕЩЕНИЕ УЧАСТНИКОВ </a:t>
            </a:r>
          </a:p>
          <a:p>
            <a:pPr algn="ctr"/>
            <a:r>
              <a:rPr lang="ru-RU" altLang="ru-RU" sz="1100" b="1" dirty="0" smtClean="0">
                <a:solidFill>
                  <a:srgbClr val="006600"/>
                </a:solidFill>
              </a:rPr>
              <a:t>ПРЕДСТАВИТЕЛЯМИ </a:t>
            </a:r>
          </a:p>
          <a:p>
            <a:pPr algn="ctr"/>
            <a:r>
              <a:rPr lang="ru-RU" altLang="ru-RU" sz="1100" b="1" dirty="0" smtClean="0">
                <a:solidFill>
                  <a:srgbClr val="006600"/>
                </a:solidFill>
              </a:rPr>
              <a:t>ФОНДА</a:t>
            </a:r>
            <a:endParaRPr lang="ru-RU" altLang="ru-RU" sz="1100" b="1" dirty="0">
              <a:solidFill>
                <a:srgbClr val="006600"/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1190103" y="4847323"/>
            <a:ext cx="1800198" cy="95367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47"/>
          </a:p>
        </p:txBody>
      </p:sp>
      <p:sp>
        <p:nvSpPr>
          <p:cNvPr id="43" name="Прямоугольник 42"/>
          <p:cNvSpPr/>
          <p:nvPr/>
        </p:nvSpPr>
        <p:spPr>
          <a:xfrm>
            <a:off x="1190102" y="4939439"/>
            <a:ext cx="180019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rgbClr val="006600"/>
                </a:solidFill>
              </a:rPr>
              <a:t>РАССМОТРЕНИЕ</a:t>
            </a:r>
            <a:endParaRPr lang="en-US" altLang="ru-RU" sz="1100" b="1" dirty="0" smtClean="0">
              <a:solidFill>
                <a:srgbClr val="006600"/>
              </a:solidFill>
            </a:endParaRPr>
          </a:p>
          <a:p>
            <a:pPr algn="ctr"/>
            <a:r>
              <a:rPr lang="ru-RU" altLang="ru-RU" sz="1100" b="1" dirty="0" smtClean="0">
                <a:solidFill>
                  <a:srgbClr val="006600"/>
                </a:solidFill>
              </a:rPr>
              <a:t>ПРОЕКТОВ-ФИНАЛИСТОВ </a:t>
            </a:r>
          </a:p>
          <a:p>
            <a:pPr algn="ctr"/>
            <a:r>
              <a:rPr lang="ru-RU" altLang="ru-RU" sz="1100" b="1" dirty="0" smtClean="0">
                <a:solidFill>
                  <a:srgbClr val="006600"/>
                </a:solidFill>
              </a:rPr>
              <a:t>ПОПЕЧИТЕЛЬСКИМ </a:t>
            </a:r>
          </a:p>
          <a:p>
            <a:pPr algn="ctr"/>
            <a:r>
              <a:rPr lang="ru-RU" altLang="ru-RU" sz="1100" b="1" dirty="0" smtClean="0">
                <a:solidFill>
                  <a:srgbClr val="006600"/>
                </a:solidFill>
              </a:rPr>
              <a:t>СОВЕТОМ ФОНДА</a:t>
            </a:r>
            <a:endParaRPr lang="ru-RU" altLang="ru-RU" sz="1100" b="1" dirty="0">
              <a:solidFill>
                <a:srgbClr val="006600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6207311" y="5914530"/>
            <a:ext cx="2076868" cy="476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47" dirty="0"/>
              <a:t>Подробные условия: </a:t>
            </a:r>
            <a:r>
              <a:rPr lang="en-US" sz="1247" u="sng" dirty="0">
                <a:solidFill>
                  <a:schemeClr val="tx2"/>
                </a:solidFill>
              </a:rPr>
              <a:t>http://konkurs.nb-fund.ru/</a:t>
            </a:r>
          </a:p>
        </p:txBody>
      </p:sp>
      <p:sp>
        <p:nvSpPr>
          <p:cNvPr id="44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8641112" y="6492878"/>
            <a:ext cx="384307" cy="365125"/>
          </a:xfrm>
        </p:spPr>
        <p:txBody>
          <a:bodyPr/>
          <a:lstStyle/>
          <a:p>
            <a:r>
              <a:rPr lang="en-US" dirty="0">
                <a:solidFill>
                  <a:prstClr val="black">
                    <a:tint val="75000"/>
                  </a:prstClr>
                </a:solidFill>
              </a:rPr>
              <a:t>4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2275102" y="355097"/>
            <a:ext cx="686046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/>
            <a:r>
              <a:rPr lang="ru-RU" sz="1400" b="1" cap="all" dirty="0">
                <a:solidFill>
                  <a:prstClr val="white"/>
                </a:solidFill>
              </a:rPr>
              <a:t>ВСЕРОССИЙСКИЙ КОНКУРС ПРОЕКТОВ «СОЦИАЛЬНЫЙ ПРЕДПРИНИМАТЕЛЬ» </a:t>
            </a:r>
          </a:p>
        </p:txBody>
      </p:sp>
      <p:cxnSp>
        <p:nvCxnSpPr>
          <p:cNvPr id="47" name="Прямая со стрелкой 46"/>
          <p:cNvCxnSpPr/>
          <p:nvPr/>
        </p:nvCxnSpPr>
        <p:spPr>
          <a:xfrm>
            <a:off x="3635895" y="2831453"/>
            <a:ext cx="269945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>
            <a:off x="4606485" y="3255485"/>
            <a:ext cx="0" cy="27252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>
            <a:off x="4606485" y="4467421"/>
            <a:ext cx="0" cy="27252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 flipH="1">
            <a:off x="3170022" y="5343769"/>
            <a:ext cx="29664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52" name="Прямоугольник 51"/>
          <p:cNvSpPr/>
          <p:nvPr/>
        </p:nvSpPr>
        <p:spPr>
          <a:xfrm>
            <a:off x="0" y="939151"/>
            <a:ext cx="913557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algn="ctr"/>
            <a:r>
              <a:rPr lang="ru-RU" sz="1400" b="1" cap="all" dirty="0" smtClean="0">
                <a:solidFill>
                  <a:schemeClr val="bg1">
                    <a:lumMod val="50000"/>
                  </a:schemeClr>
                </a:solidFill>
              </a:rPr>
              <a:t>Этапы проведения и условия</a:t>
            </a:r>
            <a:endParaRPr lang="ru-RU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421296" y="1851576"/>
            <a:ext cx="4784859" cy="2414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69" b="1" cap="all" dirty="0" smtClean="0">
                <a:solidFill>
                  <a:srgbClr val="1D4336"/>
                </a:solidFill>
              </a:rPr>
              <a:t>Этапы проведения</a:t>
            </a:r>
            <a:endParaRPr lang="ru-RU" sz="969" b="1" dirty="0">
              <a:solidFill>
                <a:srgbClr val="1D433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893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26" grpId="0"/>
      <p:bldP spid="27" grpId="0" animBg="1"/>
      <p:bldP spid="28" grpId="0"/>
      <p:bldP spid="29" grpId="0" animBg="1"/>
      <p:bldP spid="3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DC80-0BD5-485E-A2E4-A1FCEF0C5E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1623133"/>
            <a:ext cx="8496944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В 2017 году в</a:t>
            </a:r>
            <a:r>
              <a:rPr lang="ru-RU" sz="11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рамках Конкурса было получено</a:t>
            </a:r>
            <a:r>
              <a:rPr lang="ru-RU" sz="11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367 заявок  с проектами из 66 регионов России.</a:t>
            </a:r>
            <a:endParaRPr lang="ru-RU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ru-RU" sz="11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Победителями Конкурса стали 27 проектов из </a:t>
            </a:r>
            <a:r>
              <a:rPr lang="en-US" sz="11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ru-RU" sz="11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 региона, получившие финансовую поддержку в форме беспроцентных займов:</a:t>
            </a:r>
            <a:endParaRPr lang="ru-RU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58266" indent="-158266">
              <a:buFont typeface="+mj-lt"/>
              <a:buAutoNum type="arabicPeriod"/>
            </a:pP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Проект «Возрождение ясельных групп "Дорога в жизнь"» (Пермский край, г. Пермь), сумма финансирования - 2 000 000 рублей</a:t>
            </a: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 marL="158266" indent="-158266">
              <a:buFont typeface="+mj-lt"/>
              <a:buAutoNum type="arabicPeriod"/>
            </a:pPr>
            <a:endParaRPr lang="ru-RU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58266" indent="-158266">
              <a:buFont typeface="+mj-lt"/>
              <a:buAutoNum type="arabicPeriod"/>
            </a:pP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Проект «Центр </a:t>
            </a:r>
            <a:r>
              <a:rPr lang="ru-RU" sz="11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иппотерапии</a:t>
            </a: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и верховой езды "Конная усадьба"» (Удмуртская республика, г. Ижевск), сумма </a:t>
            </a: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финансирования</a:t>
            </a:r>
            <a:b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- </a:t>
            </a: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4 000 000 рублей</a:t>
            </a: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 marL="158266" indent="-158266">
              <a:buFont typeface="+mj-lt"/>
              <a:buAutoNum type="arabicPeriod"/>
            </a:pPr>
            <a:endParaRPr lang="ru-RU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58266" indent="-158266">
              <a:buFont typeface="+mj-lt"/>
              <a:buAutoNum type="arabicPeriod"/>
            </a:pP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Проект «Движение без границ» (Калининградская область, г. Калининград), сумма </a:t>
            </a: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финансирования – </a:t>
            </a: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1 000 000 рублей</a:t>
            </a: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 marL="158266" indent="-158266">
              <a:buFont typeface="+mj-lt"/>
              <a:buAutoNum type="arabicPeriod"/>
            </a:pPr>
            <a:endParaRPr lang="ru-RU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58266" indent="-158266">
              <a:buFont typeface="+mj-lt"/>
              <a:buAutoNum type="arabicPeriod"/>
            </a:pP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Проект «Центр детского </a:t>
            </a:r>
            <a:r>
              <a:rPr lang="ru-RU" sz="11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аквафитнеса</a:t>
            </a: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"Рыбка"» (Республика Хакасия, г. Абакан), сумма финансирования  - 500 000 рублей</a:t>
            </a: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 marL="158266" indent="-158266">
              <a:buFont typeface="+mj-lt"/>
              <a:buAutoNum type="arabicPeriod"/>
            </a:pPr>
            <a:endParaRPr lang="ru-RU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58266" indent="-158266">
              <a:buFont typeface="+mj-lt"/>
              <a:buAutoNum type="arabicPeriod"/>
            </a:pP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Проект «Студия раннего плавания "</a:t>
            </a:r>
            <a:r>
              <a:rPr lang="ru-RU" sz="11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Аквабэби</a:t>
            </a: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"» (Тульская область, г. Тула), сумма финансирования - 500 000 рублей</a:t>
            </a: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 marL="158266" indent="-158266">
              <a:buFont typeface="+mj-lt"/>
              <a:buAutoNum type="arabicPeriod"/>
            </a:pPr>
            <a:endParaRPr lang="ru-RU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58266" indent="-158266">
              <a:buFont typeface="+mj-lt"/>
              <a:buAutoNum type="arabicPeriod"/>
            </a:pP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Проект «Развитие сети семейных образовательных центров "Жираф" с детскими конструкторскими площадками</a:t>
            </a: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»</a:t>
            </a:r>
            <a:b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</a:t>
            </a: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Нижегородская область, г. Нижний Новгород), сумма финансирования - 2 500 000 рублей</a:t>
            </a: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 marL="158266" indent="-158266">
              <a:buFont typeface="+mj-lt"/>
              <a:buAutoNum type="arabicPeriod"/>
            </a:pPr>
            <a:endParaRPr lang="ru-RU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58266" indent="-158266">
              <a:buFont typeface="+mj-lt"/>
              <a:buAutoNum type="arabicPeriod"/>
            </a:pP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Проект «Возрождение традиций производства старорусских напитков, произведенных по монастырским рецептам</a:t>
            </a: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»</a:t>
            </a:r>
            <a:b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</a:t>
            </a: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Московская область, г. Сергиев Посад), сумма финансирования - 5 000 000 рублей</a:t>
            </a: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 marL="158266" indent="-158266">
              <a:buFont typeface="+mj-lt"/>
              <a:buAutoNum type="arabicPeriod"/>
            </a:pPr>
            <a:endParaRPr lang="ru-RU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58266" indent="-158266">
              <a:buFont typeface="+mj-lt"/>
              <a:buAutoNum type="arabicPeriod"/>
            </a:pP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Проект «Соляная пещера» (Архангельская область, г. Северодвинск), сумма финансирования - 500 000 рублей</a:t>
            </a: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 marL="158266" indent="-158266">
              <a:buFont typeface="+mj-lt"/>
              <a:buAutoNum type="arabicPeriod"/>
            </a:pPr>
            <a:endParaRPr lang="ru-RU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58266" indent="-158266">
              <a:buFont typeface="+mj-lt"/>
              <a:buAutoNum type="arabicPeriod"/>
            </a:pP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Проект «Детский </a:t>
            </a:r>
            <a:r>
              <a:rPr lang="ru-RU" sz="11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акваклуб</a:t>
            </a: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"</a:t>
            </a:r>
            <a:r>
              <a:rPr lang="ru-RU" sz="11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Осьминожки</a:t>
            </a: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"» (Белгородская область, </a:t>
            </a:r>
            <a:r>
              <a:rPr lang="ru-RU" sz="11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г.Губкин</a:t>
            </a: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), сумма финансирования - 500 000 рублей</a:t>
            </a: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 marL="158266" indent="-158266">
              <a:buFont typeface="+mj-lt"/>
              <a:buAutoNum type="arabicPeriod"/>
            </a:pPr>
            <a:endParaRPr lang="ru-RU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58266" indent="-158266">
              <a:buFont typeface="+mj-lt"/>
              <a:buAutoNum type="arabicPeriod"/>
            </a:pP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Проект «Расширение производственных мощностей с созданием рабочих мест для людей с ограниченными возможностями» (Тульская область, </a:t>
            </a:r>
            <a:r>
              <a:rPr lang="ru-RU" sz="11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г.Узловая</a:t>
            </a: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), сумма финансирования  -  2 500 000 рублей.	</a:t>
            </a:r>
            <a:endParaRPr lang="ru-RU" sz="11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ru-RU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75102" y="355097"/>
            <a:ext cx="686046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/>
            <a:r>
              <a:rPr lang="ru-RU" sz="1400" b="1" cap="all" dirty="0">
                <a:solidFill>
                  <a:prstClr val="white"/>
                </a:solidFill>
              </a:rPr>
              <a:t>ВСЕРОССИЙСКИЙ КОНКУРС ПРОЕКТОВ «СОЦИАЛЬНЫЙ ПРЕДПРИНИМАТЕЛЬ»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939150"/>
            <a:ext cx="913557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algn="ctr"/>
            <a:r>
              <a:rPr lang="ru-RU" sz="1400" b="1" cap="all" dirty="0">
                <a:solidFill>
                  <a:schemeClr val="bg1">
                    <a:lumMod val="50000"/>
                  </a:schemeClr>
                </a:solidFill>
              </a:rPr>
              <a:t>Итоги за 2017 год (</a:t>
            </a:r>
            <a:r>
              <a:rPr lang="ru-RU" sz="1400" b="1" cap="all" dirty="0" smtClean="0">
                <a:solidFill>
                  <a:schemeClr val="bg1">
                    <a:lumMod val="50000"/>
                  </a:schemeClr>
                </a:solidFill>
              </a:rPr>
              <a:t>1/3)</a:t>
            </a:r>
            <a:endParaRPr lang="ru-RU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90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DC80-0BD5-485E-A2E4-A1FCEF0C5E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1399445"/>
            <a:ext cx="849694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7398" indent="-237398">
              <a:buFont typeface="+mj-lt"/>
              <a:buAutoNum type="arabicPeriod" startAt="11"/>
            </a:pP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Проект «Учебно-производственная сувенирная полиграфическая мастерская» (Брянская область, </a:t>
            </a:r>
            <a:r>
              <a:rPr lang="ru-RU" sz="11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г.Брянск</a:t>
            </a: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), сумма финансирования</a:t>
            </a:r>
            <a:b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-1 800 000 рублей.</a:t>
            </a:r>
          </a:p>
          <a:p>
            <a:pPr marL="237398" indent="-237398">
              <a:buFont typeface="+mj-lt"/>
              <a:buAutoNum type="arabicPeriod" startAt="11"/>
            </a:pPr>
            <a:endParaRPr lang="ru-RU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37398" indent="-237398">
              <a:buFont typeface="+mj-lt"/>
              <a:buAutoNum type="arabicPeriod" startAt="11"/>
            </a:pP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Проект «Создание круглогодичного плавательного бассейна» (Ростовская область, </a:t>
            </a:r>
            <a:r>
              <a:rPr lang="ru-RU" sz="11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г.Новочеркасск</a:t>
            </a: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), сумма финансирования</a:t>
            </a:r>
            <a:b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- 1 100 000 рублей.</a:t>
            </a:r>
          </a:p>
          <a:p>
            <a:pPr marL="237398" indent="-237398">
              <a:buFont typeface="+mj-lt"/>
              <a:buAutoNum type="arabicPeriod" startAt="13"/>
            </a:pPr>
            <a:endParaRPr lang="ru-RU" sz="11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37398" indent="-237398">
              <a:buFont typeface="+mj-lt"/>
              <a:buAutoNum type="arabicPeriod" startAt="13"/>
            </a:pP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Проект </a:t>
            </a: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«Создание реабилитационного отделения в пансионате для пожилых людей и людей с ограниченными возможностями "</a:t>
            </a:r>
            <a:r>
              <a:rPr lang="ru-RU" sz="11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Пурхма</a:t>
            </a: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"» (Нижегородская область, г. Володарск), сумма финансирования – 5 000 000 рублей</a:t>
            </a: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ru-RU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37398" indent="-237398">
              <a:buFont typeface="+mj-lt"/>
              <a:buAutoNum type="arabicPeriod" startAt="13"/>
            </a:pPr>
            <a:endParaRPr lang="ru-RU" sz="11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37398" indent="-237398">
              <a:buFont typeface="+mj-lt"/>
              <a:buAutoNum type="arabicPeriod" startAt="13"/>
            </a:pP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Проект </a:t>
            </a: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«Здоровье юных красноярцев» (Красноярский край, г. Красноярск), сумма финансирования – 5 000 000 рублей</a:t>
            </a: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ru-RU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37398" indent="-237398">
              <a:buFont typeface="+mj-lt"/>
              <a:buAutoNum type="arabicPeriod" startAt="13"/>
            </a:pPr>
            <a:endParaRPr lang="ru-RU" sz="11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37398" indent="-237398">
              <a:buFont typeface="+mj-lt"/>
              <a:buAutoNum type="arabicPeriod" startAt="13"/>
            </a:pP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Проект </a:t>
            </a: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«Воронежский музей "Петровские корабли"» (Воронежская область, г. Воронеж), сумма финансирования – 5 000 000 рублей</a:t>
            </a: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ru-RU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37398" indent="-237398">
              <a:buFont typeface="+mj-lt"/>
              <a:buAutoNum type="arabicPeriod" startAt="13"/>
            </a:pPr>
            <a:endParaRPr lang="ru-RU" sz="11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37398" indent="-237398">
              <a:buFont typeface="+mj-lt"/>
              <a:buAutoNum type="arabicPeriod" startAt="13"/>
            </a:pP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Проект </a:t>
            </a: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«Производство ортопедической обуви для здоровья детей и взрослых» (Орловская область, г. Орёл), сумма финансирования– 5 000 000 рублей</a:t>
            </a: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ru-RU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37398" indent="-237398">
              <a:buFont typeface="+mj-lt"/>
              <a:buAutoNum type="arabicPeriod" startAt="13"/>
            </a:pPr>
            <a:endParaRPr lang="ru-RU" sz="11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37398" indent="-237398">
              <a:buFont typeface="+mj-lt"/>
              <a:buAutoNum type="arabicPeriod" startAt="13"/>
            </a:pP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Проект </a:t>
            </a: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«Футбольный Клуб "Фаворит Выборг"» (Ленинградская область, г. Выборг), сумма финансирования – 5 000 000 рублей</a:t>
            </a: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ru-RU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37398" indent="-237398">
              <a:buFont typeface="+mj-lt"/>
              <a:buAutoNum type="arabicPeriod" startAt="13"/>
            </a:pPr>
            <a:endParaRPr lang="ru-RU" sz="11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37398" indent="-237398">
              <a:buFont typeface="+mj-lt"/>
              <a:buAutoNum type="arabicPeriod" startAt="13"/>
            </a:pP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Проект </a:t>
            </a: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«Производство линейки инновационных средств реабилитации для детей-инвалидов "Я Могу!"» (Свердловская область, г. Екатеринбург), сумма финансирования – 5 000 000 рублей</a:t>
            </a: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ru-RU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37398" indent="-237398">
              <a:buFont typeface="+mj-lt"/>
              <a:buAutoNum type="arabicPeriod" startAt="13"/>
            </a:pPr>
            <a:endParaRPr lang="ru-RU" sz="11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37398" indent="-237398">
              <a:buFont typeface="+mj-lt"/>
              <a:buAutoNum type="arabicPeriod" startAt="13"/>
            </a:pP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Проект </a:t>
            </a: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«Создание центра оперативной медицины» (Ярославская область, г. Ярославль), сумма финансирования – 4 000 000 </a:t>
            </a: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рублей.</a:t>
            </a:r>
          </a:p>
          <a:p>
            <a:pPr marL="237398" indent="-237398">
              <a:buFont typeface="+mj-lt"/>
              <a:buAutoNum type="arabicPeriod" startAt="13"/>
            </a:pPr>
            <a:endParaRPr lang="ru-RU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37398" indent="-237398">
              <a:buFont typeface="+mj-lt"/>
              <a:buAutoNum type="arabicPeriod" startAt="13"/>
            </a:pP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Проект </a:t>
            </a: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«Многофункциональный производственно-туристический центр "Конаковский фаянс"» (Тверская область, </a:t>
            </a:r>
            <a:r>
              <a:rPr lang="ru-RU" sz="11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г.Конаково</a:t>
            </a: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), сумма финансирования – 10 000 000 рублей</a:t>
            </a: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ru-RU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37398" indent="-237398">
              <a:buFont typeface="+mj-lt"/>
              <a:buAutoNum type="arabicPeriod" startAt="13"/>
            </a:pPr>
            <a:endParaRPr lang="ru-RU" sz="11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37398" indent="-237398">
              <a:buFont typeface="+mj-lt"/>
              <a:buAutoNum type="arabicPeriod" startAt="13"/>
            </a:pP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Проект </a:t>
            </a: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«Региональная школа робототехники и программирования ROBOSCHOOL.RU» (Иркутская область, г. Иркутск), сумма финансирования – 3 300 000 рублей</a:t>
            </a: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ru-RU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75102" y="355097"/>
            <a:ext cx="686046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/>
            <a:r>
              <a:rPr lang="ru-RU" sz="1400" b="1" cap="all" dirty="0">
                <a:solidFill>
                  <a:prstClr val="white"/>
                </a:solidFill>
              </a:rPr>
              <a:t>ВСЕРОССИЙСКИЙ КОНКУРС ПРОЕКТОВ «СОЦИАЛЬНЫЙ ПРЕДПРИНИМАТЕЛЬ»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0" y="939150"/>
            <a:ext cx="913557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algn="ctr"/>
            <a:r>
              <a:rPr lang="ru-RU" sz="1400" b="1" cap="all" dirty="0">
                <a:solidFill>
                  <a:schemeClr val="bg1">
                    <a:lumMod val="50000"/>
                  </a:schemeClr>
                </a:solidFill>
              </a:rPr>
              <a:t>Итоги за 2017 год </a:t>
            </a:r>
            <a:r>
              <a:rPr lang="ru-RU" sz="1400" b="1" cap="all" dirty="0" smtClean="0">
                <a:solidFill>
                  <a:schemeClr val="bg1">
                    <a:lumMod val="50000"/>
                  </a:schemeClr>
                </a:solidFill>
              </a:rPr>
              <a:t>(2/3)</a:t>
            </a:r>
            <a:endParaRPr lang="ru-RU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251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DC80-0BD5-485E-A2E4-A1FCEF0C5E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1556792"/>
            <a:ext cx="8496944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buAutoNum type="arabicPeriod" startAt="22"/>
            </a:pP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Проект «Электрическая приставка </a:t>
            </a:r>
            <a:r>
              <a:rPr lang="ru-RU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UNAwheel</a:t>
            </a: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для инвалидного кресла» (г. Москва), сумма финансирования – 500 000 рублей.</a:t>
            </a:r>
          </a:p>
          <a:p>
            <a:pPr marL="228600" indent="-228600">
              <a:buAutoNum type="arabicPeriod" startAt="22"/>
            </a:pPr>
            <a:endParaRPr lang="ru-RU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28600" indent="-228600">
              <a:buAutoNum type="arabicPeriod" startAt="22"/>
            </a:pP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Проект «Клуб робототехники для детей и подростков от 5 до 16 лет» (Краснодарский край, г. Абинск), сумма финансирования – 500 000 рублей.</a:t>
            </a:r>
          </a:p>
          <a:p>
            <a:pPr marL="228600" indent="-228600">
              <a:buAutoNum type="arabicPeriod" startAt="22"/>
            </a:pPr>
            <a:endParaRPr lang="ru-RU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28600" indent="-228600">
              <a:buAutoNum type="arabicPeriod" startAt="22"/>
            </a:pP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Проект «Развитие информационно-прокатного центра технических средств реабилитации» (Пермский край, г. Пермь), сумма финансирования – 800 000 рублей.</a:t>
            </a:r>
          </a:p>
          <a:p>
            <a:pPr marL="228600" indent="-228600">
              <a:buAutoNum type="arabicPeriod" startAt="22"/>
            </a:pPr>
            <a:endParaRPr lang="ru-RU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28600" indent="-228600">
              <a:buAutoNum type="arabicPeriod" startAt="22"/>
            </a:pP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Проект «Лавка Добра» (Алтайский край, </a:t>
            </a:r>
            <a:r>
              <a:rPr lang="ru-RU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г.Барнаул</a:t>
            </a: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), сумма финансирования – 500 000 рублей.</a:t>
            </a:r>
          </a:p>
          <a:p>
            <a:pPr marL="228600" indent="-228600">
              <a:buAutoNum type="arabicPeriod" startAt="22"/>
            </a:pPr>
            <a:endParaRPr lang="ru-RU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28600" indent="-228600">
              <a:buAutoNum type="arabicPeriod" startAt="22"/>
            </a:pP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Проект «Разработка и внедрение мер по профилактике респираторных заболеваний и оздоровлению детей Арктической зоны на базе Семейного Оздоровительного Центра "Радость"» (Архангельская область, г. Архангельск), сумма финансирования – 500 000 рублей.</a:t>
            </a:r>
          </a:p>
          <a:p>
            <a:pPr marL="228600" indent="-228600">
              <a:buAutoNum type="arabicPeriod" startAt="22"/>
            </a:pPr>
            <a:endParaRPr lang="ru-RU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28600" indent="-228600">
              <a:buAutoNum type="arabicPeriod" startAt="22"/>
            </a:pP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Проект «Частный детский сад "Чудо-остров"» (Астраханская область, г. Астрахань), сумма финансирования – 480 000 рублей.</a:t>
            </a:r>
            <a:endParaRPr lang="ru-RU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75102" y="355097"/>
            <a:ext cx="686046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/>
            <a:r>
              <a:rPr lang="ru-RU" sz="1400" b="1" cap="all" dirty="0">
                <a:solidFill>
                  <a:prstClr val="white"/>
                </a:solidFill>
              </a:rPr>
              <a:t>ВСЕРОССИЙСКИЙ КОНКУРС ПРОЕКТОВ «СОЦИАЛЬНЫЙ ПРЕДПРИНИМАТЕЛЬ»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0" y="939150"/>
            <a:ext cx="913557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algn="ctr"/>
            <a:r>
              <a:rPr lang="ru-RU" sz="1400" b="1" cap="all" dirty="0">
                <a:solidFill>
                  <a:schemeClr val="bg1">
                    <a:lumMod val="50000"/>
                  </a:schemeClr>
                </a:solidFill>
              </a:rPr>
              <a:t>Итоги за 2017 год </a:t>
            </a:r>
            <a:r>
              <a:rPr lang="ru-RU" sz="1400" b="1" cap="all" dirty="0" smtClean="0">
                <a:solidFill>
                  <a:schemeClr val="bg1">
                    <a:lumMod val="50000"/>
                  </a:schemeClr>
                </a:solidFill>
              </a:rPr>
              <a:t>(3/3)</a:t>
            </a:r>
            <a:endParaRPr lang="ru-RU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328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DC80-0BD5-485E-A2E4-A1FCEF0C5E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6750421" y="1592878"/>
            <a:ext cx="1890691" cy="1575007"/>
            <a:chOff x="6909179" y="1655937"/>
            <a:chExt cx="1886198" cy="1571266"/>
          </a:xfrm>
        </p:grpSpPr>
        <p:grpSp>
          <p:nvGrpSpPr>
            <p:cNvPr id="15" name="Группа 14"/>
            <p:cNvGrpSpPr/>
            <p:nvPr/>
          </p:nvGrpSpPr>
          <p:grpSpPr>
            <a:xfrm>
              <a:off x="7004253" y="1655937"/>
              <a:ext cx="1791124" cy="1571266"/>
              <a:chOff x="6389326" y="1635255"/>
              <a:chExt cx="1791124" cy="1571266"/>
            </a:xfrm>
          </p:grpSpPr>
          <p:pic>
            <p:nvPicPr>
              <p:cNvPr id="45" name="Picture 2" descr="W:\презентация о фонде\слайды\элементы\квадрат1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09184" y="1635255"/>
                <a:ext cx="1571266" cy="157126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6389326" y="1676487"/>
                <a:ext cx="1229855" cy="2763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ru-RU" sz="1200" b="1" kern="0" dirty="0">
                    <a:solidFill>
                      <a:srgbClr val="92D050"/>
                    </a:solidFill>
                  </a:rPr>
                  <a:t>в</a:t>
                </a:r>
              </a:p>
            </p:txBody>
          </p:sp>
          <p:sp>
            <p:nvSpPr>
              <p:cNvPr id="47" name="Прямоугольник 46"/>
              <p:cNvSpPr/>
              <p:nvPr/>
            </p:nvSpPr>
            <p:spPr>
              <a:xfrm>
                <a:off x="7004254" y="1966771"/>
                <a:ext cx="958947" cy="7062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4000" b="1" kern="0" dirty="0">
                    <a:solidFill>
                      <a:prstClr val="white"/>
                    </a:solidFill>
                  </a:rPr>
                  <a:t>52</a:t>
                </a:r>
                <a:endParaRPr lang="ru-RU" sz="4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0" name="Прямоугольник 49"/>
              <p:cNvSpPr/>
              <p:nvPr/>
            </p:nvSpPr>
            <p:spPr>
              <a:xfrm>
                <a:off x="6942324" y="2511827"/>
                <a:ext cx="795119" cy="2763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1200" b="1" kern="0" dirty="0">
                    <a:solidFill>
                      <a:prstClr val="white"/>
                    </a:solidFill>
                  </a:rPr>
                  <a:t>регионах</a:t>
                </a:r>
                <a:endParaRPr lang="ru-RU" sz="1200" dirty="0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2053" name="Picture 5" descr="W:\презентация о фонде\слайды\элементы\2\место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9179" y="2167441"/>
              <a:ext cx="648072" cy="6480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9" name="Группа 58"/>
          <p:cNvGrpSpPr/>
          <p:nvPr/>
        </p:nvGrpSpPr>
        <p:grpSpPr>
          <a:xfrm>
            <a:off x="333107" y="1565677"/>
            <a:ext cx="1769834" cy="1575007"/>
            <a:chOff x="769189" y="1817687"/>
            <a:chExt cx="1765630" cy="1571266"/>
          </a:xfrm>
        </p:grpSpPr>
        <p:grpSp>
          <p:nvGrpSpPr>
            <p:cNvPr id="11" name="Группа 10"/>
            <p:cNvGrpSpPr/>
            <p:nvPr/>
          </p:nvGrpSpPr>
          <p:grpSpPr>
            <a:xfrm>
              <a:off x="963553" y="1817687"/>
              <a:ext cx="1571266" cy="1571266"/>
              <a:chOff x="1366944" y="1641710"/>
              <a:chExt cx="1571266" cy="1571266"/>
            </a:xfrm>
          </p:grpSpPr>
          <p:pic>
            <p:nvPicPr>
              <p:cNvPr id="2050" name="Picture 2" descr="W:\презентация о фонде\слайды\элементы\квадрат1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66944" y="1641710"/>
                <a:ext cx="1571266" cy="157126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4" name="TextBox 33"/>
              <p:cNvSpPr txBox="1"/>
              <p:nvPr/>
            </p:nvSpPr>
            <p:spPr>
              <a:xfrm>
                <a:off x="1457609" y="2521446"/>
                <a:ext cx="1362534" cy="4605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ru-RU" sz="1200" b="1" kern="0" dirty="0">
                    <a:solidFill>
                      <a:prstClr val="white"/>
                    </a:solidFill>
                  </a:rPr>
                  <a:t>лет</a:t>
                </a:r>
              </a:p>
              <a:p>
                <a:pPr algn="ctr">
                  <a:defRPr/>
                </a:pPr>
                <a:r>
                  <a:rPr lang="ru-RU" sz="1200" b="1" kern="0" dirty="0">
                    <a:solidFill>
                      <a:prstClr val="white"/>
                    </a:solidFill>
                  </a:rPr>
                  <a:t>работы</a:t>
                </a:r>
                <a:endParaRPr lang="ru-RU" sz="1200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1729273" y="1641710"/>
                <a:ext cx="472534" cy="2763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ru-RU" sz="1200" b="1" kern="0" dirty="0">
                    <a:solidFill>
                      <a:srgbClr val="92D050"/>
                    </a:solidFill>
                  </a:rPr>
                  <a:t>за</a:t>
                </a:r>
              </a:p>
            </p:txBody>
          </p:sp>
          <p:sp>
            <p:nvSpPr>
              <p:cNvPr id="2" name="Прямоугольник 1"/>
              <p:cNvSpPr/>
              <p:nvPr/>
            </p:nvSpPr>
            <p:spPr>
              <a:xfrm>
                <a:off x="1786856" y="1980263"/>
                <a:ext cx="702367" cy="70620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4000" b="1" kern="0" dirty="0">
                    <a:solidFill>
                      <a:prstClr val="white"/>
                    </a:solidFill>
                  </a:rPr>
                  <a:t>10</a:t>
                </a:r>
                <a:endParaRPr lang="ru-RU" sz="4000" dirty="0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2054" name="Picture 6" descr="W:\презентация о фонде\слайды\элементы\2\часы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9189" y="2314389"/>
              <a:ext cx="648072" cy="6480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8" name="Группа 57"/>
          <p:cNvGrpSpPr/>
          <p:nvPr/>
        </p:nvGrpSpPr>
        <p:grpSpPr>
          <a:xfrm>
            <a:off x="2367820" y="1592878"/>
            <a:ext cx="1929582" cy="1575007"/>
            <a:chOff x="2799068" y="1844824"/>
            <a:chExt cx="1924998" cy="1571266"/>
          </a:xfrm>
        </p:grpSpPr>
        <p:grpSp>
          <p:nvGrpSpPr>
            <p:cNvPr id="12" name="Группа 11"/>
            <p:cNvGrpSpPr/>
            <p:nvPr/>
          </p:nvGrpSpPr>
          <p:grpSpPr>
            <a:xfrm>
              <a:off x="3152800" y="1844824"/>
              <a:ext cx="1571266" cy="1571266"/>
              <a:chOff x="3080792" y="1655937"/>
              <a:chExt cx="1571266" cy="1571266"/>
            </a:xfrm>
          </p:grpSpPr>
          <p:pic>
            <p:nvPicPr>
              <p:cNvPr id="24" name="Picture 2" descr="W:\презентация о фонде\слайды\элементы\квадрат1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80792" y="1655937"/>
                <a:ext cx="1571266" cy="157126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8" name="TextBox 37"/>
              <p:cNvSpPr txBox="1"/>
              <p:nvPr/>
            </p:nvSpPr>
            <p:spPr>
              <a:xfrm>
                <a:off x="3219089" y="1697169"/>
                <a:ext cx="1229854" cy="2763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ru-RU" sz="1200" b="1" kern="0" dirty="0">
                    <a:solidFill>
                      <a:srgbClr val="92D050"/>
                    </a:solidFill>
                  </a:rPr>
                  <a:t>поддержано</a:t>
                </a:r>
              </a:p>
            </p:txBody>
          </p:sp>
          <p:sp>
            <p:nvSpPr>
              <p:cNvPr id="6" name="Прямоугольник 5"/>
              <p:cNvSpPr/>
              <p:nvPr/>
            </p:nvSpPr>
            <p:spPr>
              <a:xfrm>
                <a:off x="3335484" y="2053297"/>
                <a:ext cx="961435" cy="70620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4000" b="1" kern="0" dirty="0">
                    <a:solidFill>
                      <a:prstClr val="white"/>
                    </a:solidFill>
                  </a:rPr>
                  <a:t>197</a:t>
                </a:r>
                <a:endParaRPr lang="ru-RU" sz="4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Прямоугольник 6"/>
              <p:cNvSpPr/>
              <p:nvPr/>
            </p:nvSpPr>
            <p:spPr>
              <a:xfrm>
                <a:off x="3393192" y="2617168"/>
                <a:ext cx="801516" cy="2763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1200" b="1" kern="0" dirty="0">
                    <a:solidFill>
                      <a:prstClr val="white"/>
                    </a:solidFill>
                  </a:rPr>
                  <a:t>проектов</a:t>
                </a:r>
                <a:endParaRPr lang="ru-RU" sz="1200" dirty="0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2055" name="Picture 7" descr="W:\презентация о фонде\слайды\элементы\2\галка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9068" y="2342075"/>
              <a:ext cx="648072" cy="6480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7" name="Группа 56"/>
          <p:cNvGrpSpPr/>
          <p:nvPr/>
        </p:nvGrpSpPr>
        <p:grpSpPr>
          <a:xfrm>
            <a:off x="4382522" y="1592878"/>
            <a:ext cx="2118359" cy="1586996"/>
            <a:chOff x="4808984" y="1844824"/>
            <a:chExt cx="2113325" cy="1583227"/>
          </a:xfrm>
        </p:grpSpPr>
        <p:grpSp>
          <p:nvGrpSpPr>
            <p:cNvPr id="18" name="Группа 17"/>
            <p:cNvGrpSpPr/>
            <p:nvPr/>
          </p:nvGrpSpPr>
          <p:grpSpPr>
            <a:xfrm>
              <a:off x="5266126" y="1844824"/>
              <a:ext cx="1656183" cy="1583227"/>
              <a:chOff x="5037192" y="1655937"/>
              <a:chExt cx="1656183" cy="1583227"/>
            </a:xfrm>
          </p:grpSpPr>
          <p:pic>
            <p:nvPicPr>
              <p:cNvPr id="25" name="Picture 2" descr="W:\презентация о фонде\слайды\элементы\квадрат1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97016" y="1655937"/>
                <a:ext cx="1571266" cy="157126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13" name="Группа 12"/>
              <p:cNvGrpSpPr/>
              <p:nvPr/>
            </p:nvGrpSpPr>
            <p:grpSpPr>
              <a:xfrm>
                <a:off x="5037192" y="1696583"/>
                <a:ext cx="1656183" cy="1099791"/>
                <a:chOff x="4677152" y="1669446"/>
                <a:chExt cx="1656183" cy="1099791"/>
              </a:xfrm>
            </p:grpSpPr>
            <p:sp>
              <p:nvSpPr>
                <p:cNvPr id="41" name="TextBox 40"/>
                <p:cNvSpPr txBox="1"/>
                <p:nvPr/>
              </p:nvSpPr>
              <p:spPr>
                <a:xfrm>
                  <a:off x="4677152" y="1669446"/>
                  <a:ext cx="1656183" cy="42986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>
                    <a:defRPr/>
                  </a:pPr>
                  <a:r>
                    <a:rPr lang="ru-RU" sz="1100" b="1" kern="0" dirty="0">
                      <a:solidFill>
                        <a:srgbClr val="92D050"/>
                      </a:solidFill>
                    </a:rPr>
                    <a:t>одобрено </a:t>
                  </a:r>
                  <a:r>
                    <a:rPr lang="ru-RU" sz="1100" b="1" kern="0" dirty="0" smtClean="0">
                      <a:solidFill>
                        <a:srgbClr val="92D050"/>
                      </a:solidFill>
                    </a:rPr>
                    <a:t>займов</a:t>
                  </a:r>
                </a:p>
                <a:p>
                  <a:pPr algn="ctr">
                    <a:defRPr/>
                  </a:pPr>
                  <a:r>
                    <a:rPr lang="ru-RU" sz="1100" b="1" kern="0" dirty="0" smtClean="0">
                      <a:solidFill>
                        <a:srgbClr val="92D050"/>
                      </a:solidFill>
                    </a:rPr>
                    <a:t>на </a:t>
                  </a:r>
                  <a:r>
                    <a:rPr lang="ru-RU" sz="1100" b="1" kern="0" dirty="0">
                      <a:solidFill>
                        <a:srgbClr val="92D050"/>
                      </a:solidFill>
                    </a:rPr>
                    <a:t>сумму</a:t>
                  </a:r>
                </a:p>
              </p:txBody>
            </p:sp>
            <p:sp>
              <p:nvSpPr>
                <p:cNvPr id="8" name="Прямоугольник 7"/>
                <p:cNvSpPr/>
                <p:nvPr/>
              </p:nvSpPr>
              <p:spPr>
                <a:xfrm>
                  <a:off x="5046143" y="2492896"/>
                  <a:ext cx="969432" cy="27634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>
                    <a:defRPr/>
                  </a:pPr>
                  <a:r>
                    <a:rPr lang="ru-RU" sz="1200" b="1" kern="0" dirty="0">
                      <a:solidFill>
                        <a:prstClr val="white"/>
                      </a:solidFill>
                    </a:rPr>
                    <a:t>млн рублей</a:t>
                  </a:r>
                </a:p>
              </p:txBody>
            </p:sp>
          </p:grpSp>
          <p:sp>
            <p:nvSpPr>
              <p:cNvPr id="9" name="Прямоугольник 8"/>
              <p:cNvSpPr/>
              <p:nvPr/>
            </p:nvSpPr>
            <p:spPr>
              <a:xfrm>
                <a:off x="5351009" y="2840004"/>
                <a:ext cx="1079776" cy="3991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ru-RU" sz="1000" kern="0" dirty="0">
                    <a:solidFill>
                      <a:prstClr val="white"/>
                    </a:solidFill>
                  </a:rPr>
                  <a:t>(беспроцентные</a:t>
                </a:r>
              </a:p>
              <a:p>
                <a:pPr algn="ctr">
                  <a:defRPr/>
                </a:pPr>
                <a:r>
                  <a:rPr lang="ru-RU" sz="1000" kern="0" dirty="0">
                    <a:solidFill>
                      <a:prstClr val="white"/>
                    </a:solidFill>
                  </a:rPr>
                  <a:t>целевые займы)</a:t>
                </a:r>
              </a:p>
            </p:txBody>
          </p:sp>
          <p:sp>
            <p:nvSpPr>
              <p:cNvPr id="51" name="Прямоугольник 50"/>
              <p:cNvSpPr/>
              <p:nvPr/>
            </p:nvSpPr>
            <p:spPr>
              <a:xfrm>
                <a:off x="5204420" y="1990400"/>
                <a:ext cx="1353239" cy="70620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4000" b="1" kern="0" dirty="0">
                    <a:solidFill>
                      <a:prstClr val="white"/>
                    </a:solidFill>
                  </a:rPr>
                  <a:t>483,9</a:t>
                </a:r>
                <a:endParaRPr lang="ru-RU" sz="4000" dirty="0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2061" name="Picture 13" descr="W:\презентация о фонде\слайды\элементы\2\coins.2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8984" y="2275873"/>
              <a:ext cx="685644" cy="7804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3" name="Рисунок 5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362" y="3769999"/>
            <a:ext cx="1175139" cy="1770453"/>
          </a:xfrm>
          <a:prstGeom prst="rect">
            <a:avLst/>
          </a:prstGeom>
        </p:spPr>
      </p:pic>
      <p:pic>
        <p:nvPicPr>
          <p:cNvPr id="54" name="Рисунок 5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08" r="7855"/>
          <a:stretch/>
        </p:blipFill>
        <p:spPr>
          <a:xfrm>
            <a:off x="1812185" y="3770978"/>
            <a:ext cx="1800008" cy="1775292"/>
          </a:xfrm>
          <a:prstGeom prst="rect">
            <a:avLst/>
          </a:prstGeom>
        </p:spPr>
      </p:pic>
      <p:pic>
        <p:nvPicPr>
          <p:cNvPr id="55" name="Рисунок 54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86"/>
          <a:stretch/>
        </p:blipFill>
        <p:spPr>
          <a:xfrm>
            <a:off x="3692877" y="3770000"/>
            <a:ext cx="2226175" cy="1770454"/>
          </a:xfrm>
          <a:prstGeom prst="rect">
            <a:avLst/>
          </a:prstGeom>
        </p:spPr>
      </p:pic>
      <p:pic>
        <p:nvPicPr>
          <p:cNvPr id="56" name="Рисунок 5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736" y="3770000"/>
            <a:ext cx="2655681" cy="1770454"/>
          </a:xfrm>
          <a:prstGeom prst="rect">
            <a:avLst/>
          </a:prstGeom>
        </p:spPr>
      </p:pic>
      <p:sp>
        <p:nvSpPr>
          <p:cNvPr id="39" name="Прямоугольник 38"/>
          <p:cNvSpPr/>
          <p:nvPr/>
        </p:nvSpPr>
        <p:spPr>
          <a:xfrm>
            <a:off x="2275102" y="355097"/>
            <a:ext cx="686046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/>
            <a:r>
              <a:rPr lang="ru-RU" sz="1400" b="1" cap="all" dirty="0">
                <a:solidFill>
                  <a:prstClr val="white"/>
                </a:solidFill>
              </a:rPr>
              <a:t>ВСЕРОССИЙСКИЙ КОНКУРС ПРОЕКТОВ «СОЦИАЛЬНЫЙ ПРЕДПРИНИМАТЕЛЬ» 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0" y="939150"/>
            <a:ext cx="913557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algn="ctr"/>
            <a:r>
              <a:rPr lang="ru-RU" sz="1400" b="1" cap="all" dirty="0">
                <a:solidFill>
                  <a:schemeClr val="bg1">
                    <a:lumMod val="50000"/>
                  </a:schemeClr>
                </a:solidFill>
              </a:rPr>
              <a:t>Результаты за 10 лет</a:t>
            </a:r>
            <a:endParaRPr lang="ru-RU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377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DC80-0BD5-485E-A2E4-A1FCEF0C5E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2" descr="W:\презентация о фонде\слайды\элементы\квадрат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84785"/>
            <a:ext cx="3602427" cy="1521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00265" y="1734158"/>
            <a:ext cx="328524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bg1"/>
                </a:solidFill>
              </a:rPr>
              <a:t>Финансирование проектов, находящихся</a:t>
            </a:r>
          </a:p>
          <a:p>
            <a:r>
              <a:rPr lang="ru-RU" sz="1200" b="1" dirty="0">
                <a:solidFill>
                  <a:schemeClr val="bg1"/>
                </a:solidFill>
              </a:rPr>
              <a:t>на стадии «расширение», в форме прямых</a:t>
            </a:r>
          </a:p>
          <a:p>
            <a:r>
              <a:rPr lang="ru-RU" sz="1200" b="1" dirty="0">
                <a:solidFill>
                  <a:schemeClr val="bg1"/>
                </a:solidFill>
              </a:rPr>
              <a:t>инвестиций (выкупа доли в компании).</a:t>
            </a:r>
          </a:p>
          <a:p>
            <a:r>
              <a:rPr lang="ru-RU" sz="1200" b="1" dirty="0">
                <a:solidFill>
                  <a:schemeClr val="bg1"/>
                </a:solidFill>
              </a:rPr>
              <a:t>Участники Конкурса – действующие</a:t>
            </a:r>
          </a:p>
          <a:p>
            <a:r>
              <a:rPr lang="ru-RU" sz="1200" b="1" dirty="0">
                <a:solidFill>
                  <a:schemeClr val="bg1"/>
                </a:solidFill>
              </a:rPr>
              <a:t>не менее 1 года коммерческие организации.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67543" y="3310506"/>
            <a:ext cx="8024913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3225" indent="-177257">
              <a:buFont typeface="Wingdings 3"/>
              <a:buChar char=""/>
              <a:defRPr/>
            </a:pPr>
            <a:r>
              <a:rPr lang="ru-RU" sz="1100" b="1" dirty="0">
                <a:solidFill>
                  <a:srgbClr val="FF0066"/>
                </a:solidFill>
              </a:rPr>
              <a:t>География: </a:t>
            </a:r>
            <a:r>
              <a:rPr lang="ru-RU" sz="1100" dirty="0">
                <a:solidFill>
                  <a:schemeClr val="bg2">
                    <a:lumMod val="25000"/>
                  </a:schemeClr>
                </a:solidFill>
              </a:rPr>
              <a:t>конкурс проводится на всей территории России – </a:t>
            </a:r>
            <a:r>
              <a:rPr lang="ru-RU" sz="1100" dirty="0" smtClean="0">
                <a:solidFill>
                  <a:schemeClr val="bg2">
                    <a:lumMod val="25000"/>
                  </a:schemeClr>
                </a:solidFill>
              </a:rPr>
              <a:t> в </a:t>
            </a:r>
            <a:r>
              <a:rPr lang="ru-RU" sz="1100" dirty="0">
                <a:solidFill>
                  <a:schemeClr val="bg2">
                    <a:lumMod val="25000"/>
                  </a:schemeClr>
                </a:solidFill>
              </a:rPr>
              <a:t>85 субъектах Российской </a:t>
            </a:r>
            <a:r>
              <a:rPr lang="ru-RU" sz="1100" dirty="0" smtClean="0">
                <a:solidFill>
                  <a:schemeClr val="bg2">
                    <a:lumMod val="25000"/>
                  </a:schemeClr>
                </a:solidFill>
              </a:rPr>
              <a:t>Федерации.</a:t>
            </a:r>
            <a:endParaRPr lang="ru-RU" sz="1100" dirty="0">
              <a:solidFill>
                <a:schemeClr val="bg2">
                  <a:lumMod val="25000"/>
                </a:schemeClr>
              </a:solidFill>
            </a:endParaRPr>
          </a:p>
          <a:p>
            <a:pPr marL="253225" indent="-177257">
              <a:buFont typeface="Wingdings 3"/>
              <a:buChar char=""/>
              <a:defRPr/>
            </a:pPr>
            <a:endParaRPr lang="ru-RU" sz="1100" dirty="0">
              <a:solidFill>
                <a:schemeClr val="bg2">
                  <a:lumMod val="25000"/>
                </a:schemeClr>
              </a:solidFill>
            </a:endParaRPr>
          </a:p>
          <a:p>
            <a:pPr marL="253225" indent="-177257">
              <a:buFont typeface="Wingdings 3"/>
              <a:buChar char=""/>
              <a:defRPr/>
            </a:pPr>
            <a:r>
              <a:rPr lang="ru-RU" sz="1100" b="1" dirty="0">
                <a:solidFill>
                  <a:srgbClr val="FF0066"/>
                </a:solidFill>
              </a:rPr>
              <a:t>Сроки проведения</a:t>
            </a:r>
            <a:r>
              <a:rPr lang="ru-RU" sz="1100" dirty="0">
                <a:solidFill>
                  <a:srgbClr val="FF0066"/>
                </a:solidFill>
              </a:rPr>
              <a:t>: </a:t>
            </a:r>
            <a:r>
              <a:rPr lang="ru-RU" sz="1100" dirty="0">
                <a:solidFill>
                  <a:schemeClr val="bg2">
                    <a:lumMod val="25000"/>
                  </a:schemeClr>
                </a:solidFill>
              </a:rPr>
              <a:t>заявки принимаются в течение всего </a:t>
            </a:r>
            <a:r>
              <a:rPr lang="ru-RU" sz="1100" dirty="0" smtClean="0">
                <a:solidFill>
                  <a:schemeClr val="bg2">
                    <a:lumMod val="25000"/>
                  </a:schemeClr>
                </a:solidFill>
              </a:rPr>
              <a:t>года.</a:t>
            </a:r>
            <a:endParaRPr lang="ru-RU" sz="1100" dirty="0">
              <a:solidFill>
                <a:schemeClr val="bg2">
                  <a:lumMod val="25000"/>
                </a:schemeClr>
              </a:solidFill>
            </a:endParaRPr>
          </a:p>
          <a:p>
            <a:pPr marL="75968">
              <a:defRPr/>
            </a:pPr>
            <a:endParaRPr lang="ru-RU" sz="1100" dirty="0">
              <a:solidFill>
                <a:schemeClr val="bg2">
                  <a:lumMod val="25000"/>
                </a:schemeClr>
              </a:solidFill>
            </a:endParaRPr>
          </a:p>
          <a:p>
            <a:pPr marL="253225" indent="-177257">
              <a:buFont typeface="Wingdings 3"/>
              <a:buChar char=""/>
              <a:defRPr/>
            </a:pPr>
            <a:r>
              <a:rPr lang="ru-RU" sz="1100" b="1" dirty="0">
                <a:solidFill>
                  <a:srgbClr val="FF0066"/>
                </a:solidFill>
              </a:rPr>
              <a:t>Участники </a:t>
            </a:r>
            <a:r>
              <a:rPr lang="ru-RU" sz="1100" b="1" dirty="0" smtClean="0">
                <a:solidFill>
                  <a:srgbClr val="FF0066"/>
                </a:solidFill>
              </a:rPr>
              <a:t>Конкурса </a:t>
            </a:r>
            <a:r>
              <a:rPr lang="x-none" sz="1100" dirty="0" smtClean="0">
                <a:solidFill>
                  <a:schemeClr val="bg2">
                    <a:lumMod val="25000"/>
                  </a:schemeClr>
                </a:solidFill>
              </a:rPr>
              <a:t>коммерческие </a:t>
            </a:r>
            <a:r>
              <a:rPr lang="x-none" sz="1100" dirty="0">
                <a:solidFill>
                  <a:schemeClr val="bg2">
                    <a:lumMod val="25000"/>
                  </a:schemeClr>
                </a:solidFill>
              </a:rPr>
              <a:t>организации</a:t>
            </a:r>
            <a:r>
              <a:rPr lang="ru-RU" sz="1100" dirty="0">
                <a:solidFill>
                  <a:schemeClr val="bg2">
                    <a:lumMod val="25000"/>
                  </a:schemeClr>
                </a:solidFill>
              </a:rPr>
              <a:t>, зарегистрированные в форме: </a:t>
            </a:r>
            <a:endParaRPr lang="ru-RU" sz="11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253225" indent="-177257">
              <a:buFont typeface="Wingdings 3"/>
              <a:buChar char=""/>
              <a:defRPr/>
            </a:pPr>
            <a:endParaRPr lang="ru-RU" sz="1100" dirty="0">
              <a:solidFill>
                <a:schemeClr val="bg2">
                  <a:lumMod val="25000"/>
                </a:schemeClr>
              </a:solidFill>
            </a:endParaRPr>
          </a:p>
          <a:p>
            <a:pPr marL="424368" lvl="1" indent="-171450">
              <a:spcAft>
                <a:spcPts val="416"/>
              </a:spcAft>
              <a:buFont typeface="Courier New" panose="02070309020205020404" pitchFamily="49" charset="0"/>
              <a:buChar char="o"/>
              <a:defRPr/>
            </a:pPr>
            <a:r>
              <a:rPr lang="ru-RU" sz="1100" dirty="0" smtClean="0">
                <a:solidFill>
                  <a:schemeClr val="bg2">
                    <a:lumMod val="25000"/>
                  </a:schemeClr>
                </a:solidFill>
              </a:rPr>
              <a:t>- общества </a:t>
            </a:r>
            <a:r>
              <a:rPr lang="ru-RU" sz="1100" dirty="0">
                <a:solidFill>
                  <a:schemeClr val="bg2">
                    <a:lumMod val="25000"/>
                  </a:schemeClr>
                </a:solidFill>
              </a:rPr>
              <a:t>с ограниченной ответственностью (ООО),</a:t>
            </a:r>
          </a:p>
          <a:p>
            <a:pPr marL="424368" lvl="1" indent="-171450">
              <a:spcAft>
                <a:spcPts val="416"/>
              </a:spcAft>
              <a:buFont typeface="Courier New" panose="02070309020205020404" pitchFamily="49" charset="0"/>
              <a:buChar char="o"/>
              <a:defRPr/>
            </a:pPr>
            <a:r>
              <a:rPr lang="ru-RU" sz="1100" dirty="0" smtClean="0">
                <a:solidFill>
                  <a:schemeClr val="bg2">
                    <a:lumMod val="25000"/>
                  </a:schemeClr>
                </a:solidFill>
              </a:rPr>
              <a:t>- акционерного </a:t>
            </a:r>
            <a:r>
              <a:rPr lang="ru-RU" sz="1100" dirty="0">
                <a:solidFill>
                  <a:schemeClr val="bg2">
                    <a:lumMod val="25000"/>
                  </a:schemeClr>
                </a:solidFill>
              </a:rPr>
              <a:t>общества (АО),</a:t>
            </a:r>
          </a:p>
          <a:p>
            <a:pPr marL="424368" lvl="1" indent="-171450">
              <a:spcAft>
                <a:spcPts val="416"/>
              </a:spcAft>
              <a:buFont typeface="Courier New" panose="02070309020205020404" pitchFamily="49" charset="0"/>
              <a:buChar char="o"/>
              <a:defRPr/>
            </a:pPr>
            <a:r>
              <a:rPr lang="ru-RU" sz="1100" dirty="0" smtClean="0">
                <a:solidFill>
                  <a:schemeClr val="bg2">
                    <a:lumMod val="25000"/>
                  </a:schemeClr>
                </a:solidFill>
              </a:rPr>
              <a:t>- публичного </a:t>
            </a:r>
            <a:r>
              <a:rPr lang="ru-RU" sz="1100" dirty="0">
                <a:solidFill>
                  <a:schemeClr val="bg2">
                    <a:lumMod val="25000"/>
                  </a:schemeClr>
                </a:solidFill>
              </a:rPr>
              <a:t>акционерного общества (ПАО</a:t>
            </a:r>
            <a:r>
              <a:rPr lang="ru-RU" sz="1100" dirty="0" smtClean="0">
                <a:solidFill>
                  <a:schemeClr val="bg2">
                    <a:lumMod val="25000"/>
                  </a:schemeClr>
                </a:solidFill>
              </a:rPr>
              <a:t>), </a:t>
            </a:r>
          </a:p>
          <a:p>
            <a:pPr marL="252918" lvl="1">
              <a:spcAft>
                <a:spcPts val="416"/>
              </a:spcAft>
              <a:defRPr/>
            </a:pPr>
            <a:r>
              <a:rPr lang="ru-RU" sz="1100" dirty="0" smtClean="0">
                <a:solidFill>
                  <a:schemeClr val="bg2">
                    <a:lumMod val="25000"/>
                  </a:schemeClr>
                </a:solidFill>
              </a:rPr>
              <a:t>относящиеся </a:t>
            </a:r>
            <a:r>
              <a:rPr lang="ru-RU" sz="1100" dirty="0">
                <a:solidFill>
                  <a:schemeClr val="bg2">
                    <a:lumMod val="25000"/>
                  </a:schemeClr>
                </a:solidFill>
              </a:rPr>
              <a:t>к</a:t>
            </a:r>
            <a:r>
              <a:rPr lang="x-none" sz="1100" dirty="0">
                <a:solidFill>
                  <a:schemeClr val="bg2">
                    <a:lumMod val="25000"/>
                  </a:schemeClr>
                </a:solidFill>
              </a:rPr>
              <a:t> субъект</a:t>
            </a:r>
            <a:r>
              <a:rPr lang="ru-RU" sz="1100" dirty="0" err="1">
                <a:solidFill>
                  <a:schemeClr val="bg2">
                    <a:lumMod val="25000"/>
                  </a:schemeClr>
                </a:solidFill>
              </a:rPr>
              <a:t>ам</a:t>
            </a:r>
            <a:r>
              <a:rPr lang="x-none" sz="1100" dirty="0">
                <a:solidFill>
                  <a:schemeClr val="bg2">
                    <a:lumMod val="25000"/>
                  </a:schemeClr>
                </a:solidFill>
              </a:rPr>
              <a:t> малого и среднего предпринимательства,  зарегистрированные и осуществляющие свою деятельность на территории </a:t>
            </a:r>
            <a:r>
              <a:rPr lang="x-none" sz="1100" dirty="0" smtClean="0">
                <a:solidFill>
                  <a:schemeClr val="bg2">
                    <a:lumMod val="25000"/>
                  </a:schemeClr>
                </a:solidFill>
              </a:rPr>
              <a:t>России</a:t>
            </a:r>
            <a:r>
              <a:rPr lang="ru-RU" sz="1100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  <a:p>
            <a:pPr marL="252918" lvl="1">
              <a:spcAft>
                <a:spcPts val="416"/>
              </a:spcAft>
              <a:defRPr/>
            </a:pPr>
            <a:endParaRPr lang="ru-RU" sz="11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252918" lvl="1">
              <a:spcAft>
                <a:spcPts val="416"/>
              </a:spcAft>
              <a:defRPr/>
            </a:pPr>
            <a:endParaRPr lang="en-US" sz="1100" dirty="0">
              <a:solidFill>
                <a:schemeClr val="bg2">
                  <a:lumMod val="25000"/>
                </a:schemeClr>
              </a:solidFill>
            </a:endParaRPr>
          </a:p>
          <a:p>
            <a:pPr marL="75968">
              <a:defRPr/>
            </a:pPr>
            <a:r>
              <a:rPr lang="ru-RU" altLang="ru-RU" sz="1100" dirty="0" smtClean="0">
                <a:solidFill>
                  <a:schemeClr val="bg2">
                    <a:lumMod val="25000"/>
                  </a:schemeClr>
                </a:solidFill>
              </a:rPr>
              <a:t>ПОДРОБНЫЕ УСЛОВИЯ: </a:t>
            </a:r>
            <a:r>
              <a:rPr lang="ru-RU" sz="1100" u="sng" dirty="0" smtClean="0">
                <a:hlinkClick r:id="rId4"/>
              </a:rPr>
              <a:t>HTTP://INVESTSP.NB-FUND.RU/</a:t>
            </a:r>
            <a:endParaRPr lang="ru-RU" sz="11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66033" y="3779167"/>
            <a:ext cx="491316" cy="241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969" b="1" kern="0" dirty="0">
                <a:solidFill>
                  <a:prstClr val="white"/>
                </a:solidFill>
              </a:rPr>
              <a:t>до</a:t>
            </a:r>
          </a:p>
        </p:txBody>
      </p:sp>
      <p:grpSp>
        <p:nvGrpSpPr>
          <p:cNvPr id="15" name="Группа 14"/>
          <p:cNvGrpSpPr/>
          <p:nvPr/>
        </p:nvGrpSpPr>
        <p:grpSpPr>
          <a:xfrm>
            <a:off x="4189045" y="1480359"/>
            <a:ext cx="1731772" cy="1545276"/>
            <a:chOff x="4266791" y="1678307"/>
            <a:chExt cx="1804831" cy="1610468"/>
          </a:xfrm>
        </p:grpSpPr>
        <p:grpSp>
          <p:nvGrpSpPr>
            <p:cNvPr id="16" name="Группа 15"/>
            <p:cNvGrpSpPr/>
            <p:nvPr/>
          </p:nvGrpSpPr>
          <p:grpSpPr>
            <a:xfrm>
              <a:off x="4266791" y="1678307"/>
              <a:ext cx="1804831" cy="1610468"/>
              <a:chOff x="769189" y="1817687"/>
              <a:chExt cx="1804831" cy="1610468"/>
            </a:xfrm>
          </p:grpSpPr>
          <p:grpSp>
            <p:nvGrpSpPr>
              <p:cNvPr id="18" name="Группа 17"/>
              <p:cNvGrpSpPr/>
              <p:nvPr/>
            </p:nvGrpSpPr>
            <p:grpSpPr>
              <a:xfrm>
                <a:off x="963552" y="1817687"/>
                <a:ext cx="1610468" cy="1610468"/>
                <a:chOff x="1366943" y="1641710"/>
                <a:chExt cx="1610468" cy="1610468"/>
              </a:xfrm>
            </p:grpSpPr>
            <p:pic>
              <p:nvPicPr>
                <p:cNvPr id="21" name="Picture 2" descr="W:\презентация о фонде\слайды\элементы\квадрат1.jpg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66943" y="1641710"/>
                  <a:ext cx="1610468" cy="161046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2" name="TextBox 21"/>
                <p:cNvSpPr txBox="1"/>
                <p:nvPr/>
              </p:nvSpPr>
              <p:spPr>
                <a:xfrm>
                  <a:off x="1930935" y="2648943"/>
                  <a:ext cx="709679" cy="28868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defRPr/>
                  </a:pPr>
                  <a:r>
                    <a:rPr lang="en-US" sz="1200" b="1" kern="0" dirty="0">
                      <a:solidFill>
                        <a:prstClr val="white"/>
                      </a:solidFill>
                    </a:rPr>
                    <a:t> </a:t>
                  </a:r>
                  <a:r>
                    <a:rPr lang="ru-RU" sz="1200" b="1" kern="0" dirty="0">
                      <a:solidFill>
                        <a:prstClr val="white"/>
                      </a:solidFill>
                    </a:rPr>
                    <a:t>лет</a:t>
                  </a:r>
                </a:p>
              </p:txBody>
            </p:sp>
            <p:sp>
              <p:nvSpPr>
                <p:cNvPr id="23" name="TextBox 22"/>
                <p:cNvSpPr txBox="1"/>
                <p:nvPr/>
              </p:nvSpPr>
              <p:spPr>
                <a:xfrm>
                  <a:off x="1366944" y="1641710"/>
                  <a:ext cx="1571266" cy="4490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defRPr/>
                  </a:pPr>
                  <a:r>
                    <a:rPr lang="ru-RU" sz="1100" b="1" kern="0" dirty="0">
                      <a:solidFill>
                        <a:srgbClr val="92D050"/>
                      </a:solidFill>
                    </a:rPr>
                    <a:t>срок участия </a:t>
                  </a:r>
                  <a:r>
                    <a:rPr lang="ru-RU" sz="1100" b="1" kern="0" dirty="0" smtClean="0">
                      <a:solidFill>
                        <a:srgbClr val="92D050"/>
                      </a:solidFill>
                    </a:rPr>
                    <a:t>Фонда</a:t>
                  </a:r>
                </a:p>
                <a:p>
                  <a:pPr algn="ctr">
                    <a:defRPr/>
                  </a:pPr>
                  <a:r>
                    <a:rPr lang="ru-RU" sz="1100" b="1" kern="0" dirty="0" smtClean="0">
                      <a:solidFill>
                        <a:srgbClr val="92D050"/>
                      </a:solidFill>
                    </a:rPr>
                    <a:t>в </a:t>
                  </a:r>
                  <a:r>
                    <a:rPr lang="ru-RU" sz="1100" b="1" kern="0" dirty="0">
                      <a:solidFill>
                        <a:srgbClr val="92D050"/>
                      </a:solidFill>
                    </a:rPr>
                    <a:t>проекте</a:t>
                  </a:r>
                </a:p>
              </p:txBody>
            </p:sp>
            <p:sp>
              <p:nvSpPr>
                <p:cNvPr id="24" name="Прямоугольник 23"/>
                <p:cNvSpPr/>
                <p:nvPr/>
              </p:nvSpPr>
              <p:spPr>
                <a:xfrm>
                  <a:off x="2086678" y="2052998"/>
                  <a:ext cx="733740" cy="73775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sz="4000" b="1" kern="0" dirty="0">
                      <a:solidFill>
                        <a:prstClr val="white"/>
                      </a:solidFill>
                    </a:rPr>
                    <a:t>10</a:t>
                  </a:r>
                  <a:endParaRPr lang="ru-RU" sz="4000" dirty="0">
                    <a:solidFill>
                      <a:prstClr val="white"/>
                    </a:solidFill>
                  </a:endParaRPr>
                </a:p>
              </p:txBody>
            </p:sp>
          </p:grpSp>
          <p:pic>
            <p:nvPicPr>
              <p:cNvPr id="19" name="Picture 6" descr="W:\презентация о фонде\слайды\элементы\2\часы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9189" y="2314389"/>
                <a:ext cx="648072" cy="64807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7" name="TextBox 16"/>
            <p:cNvSpPr txBox="1"/>
            <p:nvPr/>
          </p:nvSpPr>
          <p:spPr>
            <a:xfrm>
              <a:off x="4769085" y="2392753"/>
              <a:ext cx="709679" cy="2886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ru-RU" sz="1200" b="1" kern="0" dirty="0">
                  <a:solidFill>
                    <a:prstClr val="white"/>
                  </a:solidFill>
                </a:rPr>
                <a:t>до</a:t>
              </a: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6015025" y="1483517"/>
            <a:ext cx="2477431" cy="1542118"/>
            <a:chOff x="6393160" y="1623723"/>
            <a:chExt cx="2552537" cy="1588870"/>
          </a:xfrm>
        </p:grpSpPr>
        <p:grpSp>
          <p:nvGrpSpPr>
            <p:cNvPr id="26" name="Группа 25"/>
            <p:cNvGrpSpPr/>
            <p:nvPr/>
          </p:nvGrpSpPr>
          <p:grpSpPr>
            <a:xfrm>
              <a:off x="6393160" y="1623723"/>
              <a:ext cx="2552537" cy="1588870"/>
              <a:chOff x="4808984" y="1778446"/>
              <a:chExt cx="2552537" cy="1588870"/>
            </a:xfrm>
          </p:grpSpPr>
          <p:grpSp>
            <p:nvGrpSpPr>
              <p:cNvPr id="29" name="Группа 28"/>
              <p:cNvGrpSpPr/>
              <p:nvPr/>
            </p:nvGrpSpPr>
            <p:grpSpPr>
              <a:xfrm>
                <a:off x="5354573" y="1778446"/>
                <a:ext cx="2006948" cy="1588870"/>
                <a:chOff x="5125639" y="1589559"/>
                <a:chExt cx="2006948" cy="1588870"/>
              </a:xfrm>
            </p:grpSpPr>
            <p:pic>
              <p:nvPicPr>
                <p:cNvPr id="31" name="Picture 2" descr="W:\презентация о фонде\слайды\элементы\квадрат1.jpg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25639" y="1607163"/>
                  <a:ext cx="2006948" cy="157126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grpSp>
              <p:nvGrpSpPr>
                <p:cNvPr id="32" name="Группа 31"/>
                <p:cNvGrpSpPr/>
                <p:nvPr/>
              </p:nvGrpSpPr>
              <p:grpSpPr>
                <a:xfrm>
                  <a:off x="5230664" y="1589559"/>
                  <a:ext cx="1757064" cy="1298665"/>
                  <a:chOff x="4870624" y="1562422"/>
                  <a:chExt cx="1757064" cy="1298665"/>
                </a:xfrm>
              </p:grpSpPr>
              <p:sp>
                <p:nvSpPr>
                  <p:cNvPr id="34" name="TextBox 33"/>
                  <p:cNvSpPr txBox="1"/>
                  <p:nvPr/>
                </p:nvSpPr>
                <p:spPr>
                  <a:xfrm>
                    <a:off x="4870624" y="1562422"/>
                    <a:ext cx="1757064" cy="44395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algn="ctr">
                      <a:defRPr/>
                    </a:pPr>
                    <a:r>
                      <a:rPr lang="ru-RU" sz="1100" b="1" kern="0" dirty="0">
                        <a:solidFill>
                          <a:srgbClr val="92D050"/>
                        </a:solidFill>
                      </a:rPr>
                      <a:t>объем инвестиций</a:t>
                    </a:r>
                  </a:p>
                  <a:p>
                    <a:pPr algn="ctr">
                      <a:defRPr/>
                    </a:pPr>
                    <a:r>
                      <a:rPr lang="ru-RU" sz="1100" b="1" kern="0" dirty="0">
                        <a:solidFill>
                          <a:srgbClr val="92D050"/>
                        </a:solidFill>
                      </a:rPr>
                      <a:t>в один проект</a:t>
                    </a:r>
                  </a:p>
                </p:txBody>
              </p:sp>
              <p:sp>
                <p:nvSpPr>
                  <p:cNvPr id="35" name="Прямоугольник 34"/>
                  <p:cNvSpPr/>
                  <p:nvPr/>
                </p:nvSpPr>
                <p:spPr>
                  <a:xfrm>
                    <a:off x="5333066" y="2575690"/>
                    <a:ext cx="1001200" cy="28539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ctr">
                      <a:defRPr/>
                    </a:pPr>
                    <a:r>
                      <a:rPr lang="ru-RU" sz="1200" b="1" kern="0" dirty="0">
                        <a:solidFill>
                          <a:prstClr val="white"/>
                        </a:solidFill>
                      </a:rPr>
                      <a:t>млн рублей</a:t>
                    </a:r>
                  </a:p>
                </p:txBody>
              </p:sp>
            </p:grpSp>
            <p:sp>
              <p:nvSpPr>
                <p:cNvPr id="33" name="Прямоугольник 32"/>
                <p:cNvSpPr/>
                <p:nvPr/>
              </p:nvSpPr>
              <p:spPr>
                <a:xfrm>
                  <a:off x="5534303" y="2014832"/>
                  <a:ext cx="1498331" cy="72934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ru-RU" sz="4000" b="1" kern="0" dirty="0">
                      <a:solidFill>
                        <a:prstClr val="white"/>
                      </a:solidFill>
                    </a:rPr>
                    <a:t>10  </a:t>
                  </a:r>
                  <a:r>
                    <a:rPr lang="ru-RU" sz="4000" b="1" kern="0" dirty="0" smtClean="0">
                      <a:solidFill>
                        <a:prstClr val="white"/>
                      </a:solidFill>
                    </a:rPr>
                    <a:t>50</a:t>
                  </a:r>
                  <a:endParaRPr lang="ru-RU" sz="4000" dirty="0">
                    <a:solidFill>
                      <a:prstClr val="white"/>
                    </a:solidFill>
                  </a:endParaRPr>
                </a:p>
              </p:txBody>
            </p:sp>
          </p:grpSp>
          <p:pic>
            <p:nvPicPr>
              <p:cNvPr id="30" name="Picture 13" descr="W:\презентация о фонде\слайды\элементы\2\coins.2.pn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08984" y="2275873"/>
                <a:ext cx="685644" cy="78047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7" name="Прямоугольник 26"/>
            <p:cNvSpPr/>
            <p:nvPr/>
          </p:nvSpPr>
          <p:spPr>
            <a:xfrm>
              <a:off x="7140221" y="2422270"/>
              <a:ext cx="337257" cy="2853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1200" b="1" kern="0" dirty="0">
                  <a:solidFill>
                    <a:prstClr val="white"/>
                  </a:solidFill>
                </a:rPr>
                <a:t>от</a:t>
              </a:r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7904890" y="2400246"/>
              <a:ext cx="368637" cy="2853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1200" b="1" kern="0" dirty="0">
                  <a:solidFill>
                    <a:prstClr val="white"/>
                  </a:solidFill>
                </a:rPr>
                <a:t>до</a:t>
              </a:r>
            </a:p>
          </p:txBody>
        </p:sp>
      </p:grpSp>
      <p:sp>
        <p:nvSpPr>
          <p:cNvPr id="36" name="Прямоугольник 35"/>
          <p:cNvSpPr/>
          <p:nvPr/>
        </p:nvSpPr>
        <p:spPr>
          <a:xfrm>
            <a:off x="2275102" y="355097"/>
            <a:ext cx="686046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/>
            <a:r>
              <a:rPr lang="ru-RU" sz="1400" b="1" cap="all" dirty="0">
                <a:solidFill>
                  <a:prstClr val="white"/>
                </a:solidFill>
              </a:rPr>
              <a:t>КОНКУРС прямые инвестиции в социальное предпринимательство</a:t>
            </a:r>
            <a:endParaRPr lang="ru-RU" sz="14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19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2685</TotalTime>
  <Words>700</Words>
  <Application>Microsoft Office PowerPoint</Application>
  <PresentationFormat>Экран (4:3)</PresentationFormat>
  <Paragraphs>226</Paragraphs>
  <Slides>10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Тема Office</vt:lpstr>
      <vt:lpstr>1_Тема Office</vt:lpstr>
      <vt:lpstr>2_Тема Office</vt:lpstr>
      <vt:lpstr>4_Тема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 Шебанова</dc:creator>
  <cp:lastModifiedBy>Анна С. Крошкина</cp:lastModifiedBy>
  <cp:revision>246</cp:revision>
  <cp:lastPrinted>2016-10-26T12:36:59Z</cp:lastPrinted>
  <dcterms:created xsi:type="dcterms:W3CDTF">2015-05-29T07:10:53Z</dcterms:created>
  <dcterms:modified xsi:type="dcterms:W3CDTF">2017-12-13T14:43:53Z</dcterms:modified>
</cp:coreProperties>
</file>